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4"/>
  </p:notesMasterIdLst>
  <p:sldIdLst>
    <p:sldId id="259" r:id="rId2"/>
    <p:sldId id="435" r:id="rId3"/>
    <p:sldId id="624" r:id="rId4"/>
    <p:sldId id="564" r:id="rId5"/>
    <p:sldId id="565" r:id="rId6"/>
    <p:sldId id="566" r:id="rId7"/>
    <p:sldId id="567" r:id="rId8"/>
    <p:sldId id="568" r:id="rId9"/>
    <p:sldId id="569" r:id="rId10"/>
    <p:sldId id="570" r:id="rId11"/>
    <p:sldId id="573" r:id="rId12"/>
    <p:sldId id="571" r:id="rId13"/>
    <p:sldId id="572" r:id="rId14"/>
    <p:sldId id="575" r:id="rId15"/>
    <p:sldId id="576" r:id="rId16"/>
    <p:sldId id="574" r:id="rId17"/>
    <p:sldId id="577" r:id="rId18"/>
    <p:sldId id="579" r:id="rId19"/>
    <p:sldId id="578" r:id="rId20"/>
    <p:sldId id="631" r:id="rId21"/>
    <p:sldId id="580" r:id="rId22"/>
    <p:sldId id="632" r:id="rId23"/>
    <p:sldId id="633" r:id="rId24"/>
    <p:sldId id="582" r:id="rId25"/>
    <p:sldId id="583" r:id="rId26"/>
    <p:sldId id="534" r:id="rId27"/>
    <p:sldId id="563" r:id="rId28"/>
    <p:sldId id="535" r:id="rId29"/>
    <p:sldId id="539" r:id="rId30"/>
    <p:sldId id="538" r:id="rId31"/>
    <p:sldId id="540" r:id="rId32"/>
    <p:sldId id="541" r:id="rId33"/>
    <p:sldId id="542" r:id="rId34"/>
    <p:sldId id="543" r:id="rId35"/>
    <p:sldId id="544" r:id="rId36"/>
    <p:sldId id="546" r:id="rId37"/>
    <p:sldId id="547" r:id="rId38"/>
    <p:sldId id="545" r:id="rId39"/>
    <p:sldId id="549" r:id="rId40"/>
    <p:sldId id="548" r:id="rId41"/>
    <p:sldId id="537" r:id="rId42"/>
    <p:sldId id="550" r:id="rId43"/>
    <p:sldId id="551" r:id="rId44"/>
    <p:sldId id="556" r:id="rId45"/>
    <p:sldId id="554" r:id="rId46"/>
    <p:sldId id="555" r:id="rId47"/>
    <p:sldId id="552" r:id="rId48"/>
    <p:sldId id="553" r:id="rId49"/>
    <p:sldId id="557" r:id="rId50"/>
    <p:sldId id="558" r:id="rId51"/>
    <p:sldId id="559" r:id="rId52"/>
    <p:sldId id="561" r:id="rId53"/>
    <p:sldId id="560" r:id="rId54"/>
    <p:sldId id="562" r:id="rId55"/>
    <p:sldId id="267" r:id="rId56"/>
    <p:sldId id="393" r:id="rId57"/>
    <p:sldId id="584" r:id="rId58"/>
    <p:sldId id="587" r:id="rId59"/>
    <p:sldId id="586" r:id="rId60"/>
    <p:sldId id="585" r:id="rId61"/>
    <p:sldId id="588" r:id="rId62"/>
    <p:sldId id="589" r:id="rId63"/>
    <p:sldId id="590" r:id="rId64"/>
    <p:sldId id="591" r:id="rId65"/>
    <p:sldId id="593" r:id="rId66"/>
    <p:sldId id="592" r:id="rId67"/>
    <p:sldId id="594" r:id="rId68"/>
    <p:sldId id="596" r:id="rId69"/>
    <p:sldId id="597" r:id="rId70"/>
    <p:sldId id="598" r:id="rId71"/>
    <p:sldId id="599" r:id="rId72"/>
    <p:sldId id="600" r:id="rId73"/>
    <p:sldId id="601" r:id="rId74"/>
    <p:sldId id="595" r:id="rId75"/>
    <p:sldId id="604" r:id="rId76"/>
    <p:sldId id="603" r:id="rId77"/>
    <p:sldId id="605" r:id="rId78"/>
    <p:sldId id="602" r:id="rId79"/>
    <p:sldId id="607" r:id="rId80"/>
    <p:sldId id="301" r:id="rId81"/>
    <p:sldId id="466" r:id="rId82"/>
    <p:sldId id="303" r:id="rId83"/>
    <p:sldId id="609" r:id="rId84"/>
    <p:sldId id="610" r:id="rId85"/>
    <p:sldId id="606" r:id="rId86"/>
    <p:sldId id="613" r:id="rId87"/>
    <p:sldId id="611" r:id="rId88"/>
    <p:sldId id="289" r:id="rId89"/>
    <p:sldId id="313" r:id="rId90"/>
    <p:sldId id="623" r:id="rId91"/>
    <p:sldId id="612" r:id="rId92"/>
    <p:sldId id="614" r:id="rId93"/>
    <p:sldId id="617" r:id="rId94"/>
    <p:sldId id="616" r:id="rId95"/>
    <p:sldId id="615" r:id="rId96"/>
    <p:sldId id="618" r:id="rId97"/>
    <p:sldId id="619" r:id="rId98"/>
    <p:sldId id="620" r:id="rId99"/>
    <p:sldId id="621" r:id="rId100"/>
    <p:sldId id="622" r:id="rId101"/>
    <p:sldId id="526" r:id="rId102"/>
    <p:sldId id="527" r:id="rId103"/>
    <p:sldId id="528" r:id="rId104"/>
    <p:sldId id="529" r:id="rId105"/>
    <p:sldId id="433" r:id="rId106"/>
    <p:sldId id="434" r:id="rId107"/>
    <p:sldId id="625" r:id="rId108"/>
    <p:sldId id="626" r:id="rId109"/>
    <p:sldId id="627" r:id="rId110"/>
    <p:sldId id="628" r:id="rId111"/>
    <p:sldId id="630" r:id="rId112"/>
    <p:sldId id="629" r:id="rId113"/>
  </p:sldIdLst>
  <p:sldSz cx="9144000" cy="6858000" type="screen4x3"/>
  <p:notesSz cx="6858000" cy="9144000"/>
  <p:defaultTextStyle>
    <a:defPPr>
      <a:defRPr lang="en-US"/>
    </a:defPPr>
    <a:lvl1pPr algn="l" rtl="0" fontAlgn="base">
      <a:spcBef>
        <a:spcPct val="0"/>
      </a:spcBef>
      <a:spcAft>
        <a:spcPct val="0"/>
      </a:spcAft>
      <a:buFont typeface="Arial" pitchFamily="34" charset="0"/>
      <a:defRPr kern="1200">
        <a:solidFill>
          <a:schemeClr val="tx1"/>
        </a:solidFill>
        <a:latin typeface="Arial" pitchFamily="34" charset="0"/>
        <a:ea typeface="+mn-ea"/>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mn-ea"/>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mn-ea"/>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mn-ea"/>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594" y="43"/>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198" cy="7619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052" name="Rectangle 4"/>
          <p:cNvSpPr>
            <a:spLocks noGrp="1" noRot="1" noChangeAspect="1" noChangeArrowheads="1"/>
          </p:cNvSpPr>
          <p:nvPr>
            <p:ph type="sldImg" idx="2"/>
          </p:nvPr>
        </p:nvSpPr>
        <p:spPr bwMode="auto">
          <a:xfrm>
            <a:off x="1143000" y="685800"/>
            <a:ext cx="4572000" cy="3429000"/>
          </a:xfrm>
          <a:prstGeom prst="rect">
            <a:avLst/>
          </a:prstGeom>
          <a:noFill/>
          <a:ln w="9525" cmpd="sng">
            <a:noFill/>
            <a:miter lim="800000"/>
            <a:headEnd/>
            <a:tailEnd/>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72BB7259-F8D9-4E5D-A623-859DB1D2BAFF}" type="slidenum">
              <a:rPr lang="en-US"/>
              <a:pPr/>
              <a:t>‹#›</a:t>
            </a:fld>
            <a:endParaRPr lang="en-US"/>
          </a:p>
        </p:txBody>
      </p:sp>
    </p:spTree>
    <p:extLst>
      <p:ext uri="{BB962C8B-B14F-4D97-AF65-F5344CB8AC3E}">
        <p14:creationId xmlns:p14="http://schemas.microsoft.com/office/powerpoint/2010/main" val="4049647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2BB7259-F8D9-4E5D-A623-859DB1D2BAFF}" type="slidenum">
              <a:rPr lang="en-US" smtClean="0"/>
              <a:pPr/>
              <a:t>72</a:t>
            </a:fld>
            <a:endParaRPr lang="en-US"/>
          </a:p>
        </p:txBody>
      </p:sp>
    </p:spTree>
    <p:extLst>
      <p:ext uri="{BB962C8B-B14F-4D97-AF65-F5344CB8AC3E}">
        <p14:creationId xmlns:p14="http://schemas.microsoft.com/office/powerpoint/2010/main" val="3839464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2BB7259-F8D9-4E5D-A623-859DB1D2BAFF}" type="slidenum">
              <a:rPr lang="en-US" smtClean="0"/>
              <a:pPr/>
              <a:t>82</a:t>
            </a:fld>
            <a:endParaRPr lang="en-US"/>
          </a:p>
        </p:txBody>
      </p:sp>
    </p:spTree>
    <p:extLst>
      <p:ext uri="{BB962C8B-B14F-4D97-AF65-F5344CB8AC3E}">
        <p14:creationId xmlns:p14="http://schemas.microsoft.com/office/powerpoint/2010/main" val="68741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2BB7259-F8D9-4E5D-A623-859DB1D2BAFF}" type="slidenum">
              <a:rPr lang="en-US" smtClean="0"/>
              <a:pPr/>
              <a:t>94</a:t>
            </a:fld>
            <a:endParaRPr lang="en-US"/>
          </a:p>
        </p:txBody>
      </p:sp>
    </p:spTree>
    <p:extLst>
      <p:ext uri="{BB962C8B-B14F-4D97-AF65-F5344CB8AC3E}">
        <p14:creationId xmlns:p14="http://schemas.microsoft.com/office/powerpoint/2010/main" val="3309025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2BB7259-F8D9-4E5D-A623-859DB1D2BAFF}" type="slidenum">
              <a:rPr lang="en-US" smtClean="0"/>
              <a:pPr/>
              <a:t>107</a:t>
            </a:fld>
            <a:endParaRPr lang="en-US"/>
          </a:p>
        </p:txBody>
      </p:sp>
    </p:spTree>
    <p:extLst>
      <p:ext uri="{BB962C8B-B14F-4D97-AF65-F5344CB8AC3E}">
        <p14:creationId xmlns:p14="http://schemas.microsoft.com/office/powerpoint/2010/main" val="2521813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8141299-B502-47A3-9A2A-77D87A55A3B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9EB9DEF-41DE-45A3-B7A3-AC60DC19B7A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2DEE9C5-1808-417D-9303-C5115108C76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DE020AC-0527-4B00-AF39-7ED5192FDEA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772B543-7B3E-4643-ADEA-CEE980E6D95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F30A824-3154-4245-9688-94EA91CCE4D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6705FB5-F4B5-40E6-A616-11BE5D45378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1614205E-AA3D-48FC-80C2-914BD168A69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2E32438-F803-45F6-BF17-5778E9C0457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7310F90-F8A7-4686-A04E-2EE66802E7F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CEFB782-1797-4573-AA69-C329F353184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91140F97-85F5-4836-87FB-502E54C8BF0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10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10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6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6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7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7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7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8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8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9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3.png"/></Relationships>
</file>

<file path=ppt/slides/_rels/slide9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9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9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full leg"/>
          <p:cNvPicPr>
            <a:picLocks noGrp="1" noChangeAspect="1" noChangeArrowheads="1"/>
          </p:cNvPicPr>
          <p:nvPr>
            <p:ph sz="half" idx="4294967295"/>
          </p:nvPr>
        </p:nvPicPr>
        <p:blipFill>
          <a:blip r:embed="rId2" cstate="print"/>
          <a:srcRect/>
          <a:stretch>
            <a:fillRect/>
          </a:stretch>
        </p:blipFill>
        <p:spPr>
          <a:xfrm>
            <a:off x="838298" y="2242941"/>
            <a:ext cx="3505108" cy="4615059"/>
          </a:xfrm>
          <a:noFill/>
          <a:ln/>
        </p:spPr>
      </p:pic>
      <p:pic>
        <p:nvPicPr>
          <p:cNvPr id="4099" name="Picture 4" descr="full leg posterior"/>
          <p:cNvPicPr>
            <a:picLocks noGrp="1" noChangeAspect="1" noChangeArrowheads="1"/>
          </p:cNvPicPr>
          <p:nvPr>
            <p:ph sz="half" idx="4294967295"/>
          </p:nvPr>
        </p:nvPicPr>
        <p:blipFill>
          <a:blip r:embed="rId3" cstate="print"/>
          <a:srcRect/>
          <a:stretch>
            <a:fillRect/>
          </a:stretch>
        </p:blipFill>
        <p:spPr>
          <a:xfrm>
            <a:off x="5333980" y="2183943"/>
            <a:ext cx="3581420" cy="4674057"/>
          </a:xfrm>
          <a:noFill/>
          <a:ln/>
        </p:spPr>
      </p:pic>
      <p:sp>
        <p:nvSpPr>
          <p:cNvPr id="4100" name="Rectangle 5"/>
          <p:cNvSpPr>
            <a:spLocks noChangeArrowheads="1"/>
          </p:cNvSpPr>
          <p:nvPr/>
        </p:nvSpPr>
        <p:spPr bwMode="auto">
          <a:xfrm>
            <a:off x="533400" y="762000"/>
            <a:ext cx="1600200" cy="152400"/>
          </a:xfrm>
          <a:prstGeom prst="rect">
            <a:avLst/>
          </a:prstGeom>
          <a:solidFill>
            <a:schemeClr val="bg1"/>
          </a:solidFill>
          <a:ln w="9525" cmpd="sng">
            <a:solidFill>
              <a:schemeClr val="bg1"/>
            </a:solidFill>
            <a:miter lim="800000"/>
            <a:headEnd/>
            <a:tailEnd/>
          </a:ln>
        </p:spPr>
        <p:txBody>
          <a:bodyPr wrap="none" anchor="ctr"/>
          <a:lstStyle/>
          <a:p>
            <a:endParaRPr lang="sr-Latn-CS" altLang="en-US"/>
          </a:p>
        </p:txBody>
      </p:sp>
      <p:sp>
        <p:nvSpPr>
          <p:cNvPr id="4101" name="Rectangle 6"/>
          <p:cNvSpPr>
            <a:spLocks noChangeArrowheads="1"/>
          </p:cNvSpPr>
          <p:nvPr/>
        </p:nvSpPr>
        <p:spPr bwMode="auto">
          <a:xfrm>
            <a:off x="4800600" y="914400"/>
            <a:ext cx="838200" cy="152400"/>
          </a:xfrm>
          <a:prstGeom prst="rect">
            <a:avLst/>
          </a:prstGeom>
          <a:solidFill>
            <a:schemeClr val="bg1"/>
          </a:solidFill>
          <a:ln w="9525" cmpd="sng">
            <a:solidFill>
              <a:schemeClr val="bg1"/>
            </a:solidFill>
            <a:miter lim="800000"/>
            <a:headEnd/>
            <a:tailEnd/>
          </a:ln>
        </p:spPr>
        <p:txBody>
          <a:bodyPr wrap="none" anchor="ctr"/>
          <a:lstStyle/>
          <a:p>
            <a:endParaRPr lang="sr-Latn-CS" altLang="en-US"/>
          </a:p>
        </p:txBody>
      </p:sp>
      <p:sp>
        <p:nvSpPr>
          <p:cNvPr id="3" name="TextBox 2">
            <a:extLst>
              <a:ext uri="{FF2B5EF4-FFF2-40B4-BE49-F238E27FC236}">
                <a16:creationId xmlns:a16="http://schemas.microsoft.com/office/drawing/2014/main" id="{CBBFE2F9-7632-9ED9-FF63-57793DA385B4}"/>
              </a:ext>
            </a:extLst>
          </p:cNvPr>
          <p:cNvSpPr txBox="1"/>
          <p:nvPr/>
        </p:nvSpPr>
        <p:spPr>
          <a:xfrm>
            <a:off x="533400" y="914400"/>
            <a:ext cx="8305582" cy="647613"/>
          </a:xfrm>
          <a:prstGeom prst="rect">
            <a:avLst/>
          </a:prstGeom>
          <a:noFill/>
        </p:spPr>
        <p:txBody>
          <a:bodyPr wrap="square">
            <a:spAutoFit/>
          </a:bodyPr>
          <a:lstStyle/>
          <a:p>
            <a:pPr marL="0" indent="0" eaLnBrk="1" hangingPunct="1">
              <a:lnSpc>
                <a:spcPct val="90000"/>
              </a:lnSpc>
              <a:buFontTx/>
              <a:buNone/>
            </a:pPr>
            <a:r>
              <a:rPr lang="en-GB" altLang="en-US" sz="4000" b="1" dirty="0">
                <a:solidFill>
                  <a:srgbClr val="800000"/>
                </a:solidFill>
                <a:latin typeface="Book Antiqua" panose="02040602050305030304" pitchFamily="18" charset="0"/>
              </a:rPr>
              <a:t>MUSCLES OF THE LOWER LIMB</a:t>
            </a:r>
            <a:endParaRPr lang="sr-Latn-CS" altLang="en-US" sz="4000" b="1" dirty="0">
              <a:solidFill>
                <a:srgbClr val="800000"/>
              </a:solidFill>
              <a:latin typeface="Book Antiqua" panose="02040602050305030304" pitchFamily="18"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79424"/>
          <a:stretch/>
        </p:blipFill>
        <p:spPr>
          <a:xfrm>
            <a:off x="115273" y="609674"/>
            <a:ext cx="8913454" cy="114297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GLUTEUS MAXIMUS</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
        <p:nvSpPr>
          <p:cNvPr id="7" name="TextBox 6">
            <a:extLst>
              <a:ext uri="{FF2B5EF4-FFF2-40B4-BE49-F238E27FC236}">
                <a16:creationId xmlns:a16="http://schemas.microsoft.com/office/drawing/2014/main" id="{3E61E4D2-CD02-ACA4-0B89-753E96604D3F}"/>
              </a:ext>
            </a:extLst>
          </p:cNvPr>
          <p:cNvSpPr txBox="1"/>
          <p:nvPr/>
        </p:nvSpPr>
        <p:spPr>
          <a:xfrm>
            <a:off x="0" y="1961255"/>
            <a:ext cx="9144000" cy="2585323"/>
          </a:xfrm>
          <a:prstGeom prst="rect">
            <a:avLst/>
          </a:prstGeom>
          <a:noFill/>
        </p:spPr>
        <p:txBody>
          <a:bodyPr wrap="square">
            <a:spAutoFit/>
          </a:bodyPr>
          <a:lstStyle/>
          <a:p>
            <a:pPr marL="285750" indent="-285750">
              <a:buFontTx/>
              <a:buChar char="-"/>
            </a:pPr>
            <a:r>
              <a:rPr lang="en-GB" dirty="0"/>
              <a:t>The gluteus maximus slopes </a:t>
            </a:r>
            <a:r>
              <a:rPr lang="en-GB" dirty="0" err="1"/>
              <a:t>inferolaterally</a:t>
            </a:r>
            <a:r>
              <a:rPr lang="en-GB" dirty="0"/>
              <a:t> at a</a:t>
            </a:r>
          </a:p>
          <a:p>
            <a:r>
              <a:rPr lang="en-GB" dirty="0"/>
              <a:t>     45° angle from the pelvis to the buttocks. </a:t>
            </a:r>
          </a:p>
          <a:p>
            <a:pPr marL="285750" indent="-285750">
              <a:buFontTx/>
              <a:buChar char="-"/>
            </a:pPr>
            <a:r>
              <a:rPr lang="en-GB" dirty="0"/>
              <a:t>The </a:t>
            </a:r>
            <a:r>
              <a:rPr lang="en-GB" dirty="0" err="1"/>
              <a:t>fibers</a:t>
            </a:r>
            <a:r>
              <a:rPr lang="en-GB" dirty="0"/>
              <a:t> of the superior and larger part of the gluteus </a:t>
            </a:r>
          </a:p>
          <a:p>
            <a:r>
              <a:rPr lang="en-GB" dirty="0"/>
              <a:t>     maximus and superficial </a:t>
            </a:r>
            <a:r>
              <a:rPr lang="en-GB" dirty="0" err="1"/>
              <a:t>fibers</a:t>
            </a:r>
            <a:r>
              <a:rPr lang="en-GB" dirty="0"/>
              <a:t> of its inferior part insert into </a:t>
            </a:r>
          </a:p>
          <a:p>
            <a:r>
              <a:rPr lang="en-GB" dirty="0"/>
              <a:t>     the iliotibial tract and indirectly, via the lateral intermuscular</a:t>
            </a:r>
          </a:p>
          <a:p>
            <a:r>
              <a:rPr lang="en-GB" dirty="0"/>
              <a:t>     septum, Into the </a:t>
            </a:r>
            <a:r>
              <a:rPr lang="en-GB" dirty="0" err="1"/>
              <a:t>linea</a:t>
            </a:r>
            <a:r>
              <a:rPr lang="en-GB" dirty="0"/>
              <a:t> aspera of the femur </a:t>
            </a:r>
          </a:p>
          <a:p>
            <a:pPr marL="285750" indent="-285750">
              <a:buFontTx/>
              <a:buChar char="-"/>
            </a:pPr>
            <a:r>
              <a:rPr lang="en-GB" dirty="0"/>
              <a:t>Some deep </a:t>
            </a:r>
            <a:r>
              <a:rPr lang="en-GB" dirty="0" err="1"/>
              <a:t>fibers</a:t>
            </a:r>
            <a:r>
              <a:rPr lang="en-GB" dirty="0"/>
              <a:t> of the inferior part of the muscle (roughly</a:t>
            </a:r>
          </a:p>
          <a:p>
            <a:r>
              <a:rPr lang="en-GB" dirty="0"/>
              <a:t>     the deep anterior and inferior quarter) attach to the </a:t>
            </a:r>
          </a:p>
          <a:p>
            <a:r>
              <a:rPr lang="en-GB" dirty="0"/>
              <a:t>     gluteal tuberosity of the femur. </a:t>
            </a:r>
          </a:p>
        </p:txBody>
      </p:sp>
      <p:pic>
        <p:nvPicPr>
          <p:cNvPr id="2" name="Picture 1">
            <a:extLst>
              <a:ext uri="{FF2B5EF4-FFF2-40B4-BE49-F238E27FC236}">
                <a16:creationId xmlns:a16="http://schemas.microsoft.com/office/drawing/2014/main" id="{794FC07E-B518-B009-78BE-383BBD75AC8E}"/>
              </a:ext>
            </a:extLst>
          </p:cNvPr>
          <p:cNvPicPr>
            <a:picLocks noChangeAspect="1"/>
          </p:cNvPicPr>
          <p:nvPr/>
        </p:nvPicPr>
        <p:blipFill rotWithShape="1">
          <a:blip r:embed="rId3"/>
          <a:srcRect r="51278"/>
          <a:stretch/>
        </p:blipFill>
        <p:spPr>
          <a:xfrm>
            <a:off x="6504233" y="1752644"/>
            <a:ext cx="2415158" cy="5105356"/>
          </a:xfrm>
          <a:prstGeom prst="rect">
            <a:avLst/>
          </a:prstGeom>
        </p:spPr>
      </p:pic>
    </p:spTree>
    <p:extLst>
      <p:ext uri="{BB962C8B-B14F-4D97-AF65-F5344CB8AC3E}">
        <p14:creationId xmlns:p14="http://schemas.microsoft.com/office/powerpoint/2010/main" val="26249205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EE25B959-3B55-AC31-8011-4B6897C35707}"/>
              </a:ext>
            </a:extLst>
          </p:cNvPr>
          <p:cNvPicPr>
            <a:picLocks noChangeAspect="1"/>
          </p:cNvPicPr>
          <p:nvPr/>
        </p:nvPicPr>
        <p:blipFill rotWithShape="1">
          <a:blip r:embed="rId2"/>
          <a:srcRect t="4356" r="2153"/>
          <a:stretch/>
        </p:blipFill>
        <p:spPr>
          <a:xfrm>
            <a:off x="192523" y="685872"/>
            <a:ext cx="8570367" cy="4009985"/>
          </a:xfrm>
          <a:prstGeom prst="rect">
            <a:avLst/>
          </a:prstGeom>
        </p:spPr>
      </p:pic>
      <p:pic>
        <p:nvPicPr>
          <p:cNvPr id="5" name="Picture 4">
            <a:extLst>
              <a:ext uri="{FF2B5EF4-FFF2-40B4-BE49-F238E27FC236}">
                <a16:creationId xmlns:a16="http://schemas.microsoft.com/office/drawing/2014/main" id="{54495B0B-C540-400A-D645-52FEAC8E4C96}"/>
              </a:ext>
            </a:extLst>
          </p:cNvPr>
          <p:cNvPicPr>
            <a:picLocks noChangeAspect="1"/>
          </p:cNvPicPr>
          <p:nvPr/>
        </p:nvPicPr>
        <p:blipFill>
          <a:blip r:embed="rId3"/>
          <a:stretch>
            <a:fillRect/>
          </a:stretch>
        </p:blipFill>
        <p:spPr>
          <a:xfrm>
            <a:off x="5638772" y="3484868"/>
            <a:ext cx="1732578" cy="3248005"/>
          </a:xfrm>
          <a:prstGeom prst="rect">
            <a:avLst/>
          </a:prstGeom>
        </p:spPr>
      </p:pic>
      <p:pic>
        <p:nvPicPr>
          <p:cNvPr id="8" name="Picture 7">
            <a:extLst>
              <a:ext uri="{FF2B5EF4-FFF2-40B4-BE49-F238E27FC236}">
                <a16:creationId xmlns:a16="http://schemas.microsoft.com/office/drawing/2014/main" id="{535D8F98-F783-922D-59B2-18A1C468DABB}"/>
              </a:ext>
            </a:extLst>
          </p:cNvPr>
          <p:cNvPicPr>
            <a:picLocks noChangeAspect="1"/>
          </p:cNvPicPr>
          <p:nvPr/>
        </p:nvPicPr>
        <p:blipFill>
          <a:blip r:embed="rId4"/>
          <a:stretch>
            <a:fillRect/>
          </a:stretch>
        </p:blipFill>
        <p:spPr>
          <a:xfrm>
            <a:off x="2541086" y="4055605"/>
            <a:ext cx="3021488" cy="2677268"/>
          </a:xfrm>
          <a:prstGeom prst="rect">
            <a:avLst/>
          </a:prstGeom>
        </p:spPr>
      </p:pic>
    </p:spTree>
    <p:extLst>
      <p:ext uri="{BB962C8B-B14F-4D97-AF65-F5344CB8AC3E}">
        <p14:creationId xmlns:p14="http://schemas.microsoft.com/office/powerpoint/2010/main" val="232792273"/>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cstate="print"/>
          <a:srcRect l="7788" r="38164" b="38190"/>
          <a:stretch>
            <a:fillRect/>
          </a:stretch>
        </p:blipFill>
        <p:spPr bwMode="auto">
          <a:xfrm>
            <a:off x="611188" y="98425"/>
            <a:ext cx="7870825" cy="6759575"/>
          </a:xfrm>
          <a:prstGeom prst="rect">
            <a:avLst/>
          </a:prstGeom>
          <a:noFill/>
          <a:ln w="9525">
            <a:noFill/>
            <a:miter lim="800000"/>
            <a:headEnd/>
            <a:tailEnd/>
          </a:ln>
        </p:spPr>
      </p:pic>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cstate="print"/>
          <a:srcRect l="7492" r="38644" b="38387"/>
          <a:stretch>
            <a:fillRect/>
          </a:stretch>
        </p:blipFill>
        <p:spPr bwMode="auto">
          <a:xfrm>
            <a:off x="611188" y="114300"/>
            <a:ext cx="7848600" cy="6743700"/>
          </a:xfrm>
          <a:prstGeom prst="rect">
            <a:avLst/>
          </a:prstGeom>
          <a:noFill/>
          <a:ln w="9525">
            <a:noFill/>
            <a:miter lim="800000"/>
            <a:headEnd/>
            <a:tailEnd/>
          </a:ln>
        </p:spPr>
      </p:pic>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2" cstate="print"/>
          <a:srcRect l="8415" r="39272" b="38583"/>
          <a:stretch>
            <a:fillRect/>
          </a:stretch>
        </p:blipFill>
        <p:spPr bwMode="auto">
          <a:xfrm>
            <a:off x="755650" y="142875"/>
            <a:ext cx="7618413" cy="6715125"/>
          </a:xfrm>
          <a:prstGeom prst="rect">
            <a:avLst/>
          </a:prstGeom>
          <a:noFill/>
          <a:ln w="9525">
            <a:noFill/>
            <a:miter lim="800000"/>
            <a:headEnd/>
            <a:tailEnd/>
          </a:ln>
        </p:spPr>
      </p:pic>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cstate="print"/>
          <a:srcRect l="8083" r="39087" b="38583"/>
          <a:stretch>
            <a:fillRect/>
          </a:stretch>
        </p:blipFill>
        <p:spPr bwMode="auto">
          <a:xfrm>
            <a:off x="755650" y="150813"/>
            <a:ext cx="7686675" cy="6707187"/>
          </a:xfrm>
          <a:prstGeom prst="rect">
            <a:avLst/>
          </a:prstGeom>
          <a:noFill/>
          <a:ln w="9525">
            <a:noFill/>
            <a:miter lim="800000"/>
            <a:headEnd/>
            <a:tailEnd/>
          </a:ln>
        </p:spPr>
      </p:pic>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2" cstate="print"/>
          <a:srcRect l="7492" r="37389" b="37352"/>
          <a:stretch>
            <a:fillRect/>
          </a:stretch>
        </p:blipFill>
        <p:spPr bwMode="auto">
          <a:xfrm>
            <a:off x="755650" y="4763"/>
            <a:ext cx="8029575" cy="6853237"/>
          </a:xfrm>
          <a:prstGeom prst="rect">
            <a:avLst/>
          </a:prstGeom>
          <a:noFill/>
          <a:ln w="9525">
            <a:noFill/>
            <a:miter lim="800000"/>
            <a:headEnd/>
            <a:tailEnd/>
          </a:ln>
        </p:spPr>
      </p:pic>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2" cstate="print"/>
          <a:srcRect l="7640" r="37869" b="37549"/>
          <a:stretch>
            <a:fillRect/>
          </a:stretch>
        </p:blipFill>
        <p:spPr bwMode="auto">
          <a:xfrm>
            <a:off x="611188" y="26988"/>
            <a:ext cx="7939087" cy="6831012"/>
          </a:xfrm>
          <a:prstGeom prst="rect">
            <a:avLst/>
          </a:prstGeom>
          <a:noFill/>
          <a:ln w="9525">
            <a:noFill/>
            <a:miter lim="800000"/>
            <a:headEnd/>
            <a:tailEnd/>
          </a:ln>
        </p:spPr>
      </p:pic>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248495A-F593-EC13-C678-24166079D8A8}"/>
              </a:ext>
            </a:extLst>
          </p:cNvPr>
          <p:cNvSpPr>
            <a:spLocks noGrp="1" noChangeArrowheads="1"/>
          </p:cNvSpPr>
          <p:nvPr>
            <p:ph type="title" idx="4294967295"/>
          </p:nvPr>
        </p:nvSpPr>
        <p:spPr>
          <a:xfrm>
            <a:off x="152516" y="76288"/>
            <a:ext cx="4648078" cy="715963"/>
          </a:xfrm>
        </p:spPr>
        <p:txBody>
          <a:bodyPr anchor="ctr"/>
          <a:lstStyle/>
          <a:p>
            <a:pPr eaLnBrk="1" hangingPunct="1"/>
            <a:r>
              <a:rPr lang="en-GB" altLang="en-US" sz="3200" b="1" dirty="0">
                <a:solidFill>
                  <a:srgbClr val="A50021"/>
                </a:solidFill>
                <a:effectLst>
                  <a:outerShdw blurRad="38100" dist="38100" dir="2700000" algn="tl">
                    <a:srgbClr val="C0C0C0"/>
                  </a:outerShdw>
                </a:effectLst>
                <a:latin typeface="Book Antiqua" panose="02040602050305030304" pitchFamily="18" charset="0"/>
              </a:rPr>
              <a:t>FEMORAL TRIANGLE</a:t>
            </a:r>
            <a:endParaRPr lang="sr-Cyrl-CS" altLang="en-US" sz="3200" b="1" dirty="0">
              <a:solidFill>
                <a:srgbClr val="A50021"/>
              </a:solidFill>
              <a:effectLst>
                <a:outerShdw blurRad="38100" dist="38100" dir="2700000" algn="tl">
                  <a:srgbClr val="C0C0C0"/>
                </a:outerShdw>
              </a:effectLst>
              <a:latin typeface="Book Antiqua" panose="02040602050305030304" pitchFamily="18" charset="0"/>
            </a:endParaRPr>
          </a:p>
        </p:txBody>
      </p:sp>
      <p:sp>
        <p:nvSpPr>
          <p:cNvPr id="5123" name="Text Box 5">
            <a:extLst>
              <a:ext uri="{FF2B5EF4-FFF2-40B4-BE49-F238E27FC236}">
                <a16:creationId xmlns:a16="http://schemas.microsoft.com/office/drawing/2014/main" id="{F814266F-E972-6683-CC80-75CB9F623DAE}"/>
              </a:ext>
            </a:extLst>
          </p:cNvPr>
          <p:cNvSpPr txBox="1">
            <a:spLocks noChangeArrowheads="1"/>
          </p:cNvSpPr>
          <p:nvPr/>
        </p:nvSpPr>
        <p:spPr bwMode="auto">
          <a:xfrm>
            <a:off x="4810710" y="228684"/>
            <a:ext cx="4191000" cy="457200"/>
          </a:xfrm>
          <a:prstGeom prst="rect">
            <a:avLst/>
          </a:prstGeom>
          <a:solidFill>
            <a:srgbClr val="FFE5B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r>
              <a:rPr lang="sr-Latn-CS" altLang="en-US" sz="2400" b="1" dirty="0" err="1">
                <a:solidFill>
                  <a:srgbClr val="000066"/>
                </a:solidFill>
                <a:latin typeface="Comic Sans MS" panose="030F0702030302020204" pitchFamily="66" charset="0"/>
              </a:rPr>
              <a:t>Trigonum</a:t>
            </a:r>
            <a:r>
              <a:rPr lang="sr-Latn-CS" altLang="en-US" sz="2400" b="1" dirty="0">
                <a:solidFill>
                  <a:srgbClr val="000066"/>
                </a:solidFill>
                <a:latin typeface="Comic Sans MS" panose="030F0702030302020204" pitchFamily="66" charset="0"/>
              </a:rPr>
              <a:t> </a:t>
            </a:r>
            <a:r>
              <a:rPr lang="sr-Latn-CS" altLang="en-US" sz="2400" b="1" dirty="0" err="1">
                <a:solidFill>
                  <a:srgbClr val="000066"/>
                </a:solidFill>
                <a:latin typeface="Comic Sans MS" panose="030F0702030302020204" pitchFamily="66" charset="0"/>
              </a:rPr>
              <a:t>femorale-Scarpa</a:t>
            </a:r>
            <a:endParaRPr lang="en-US" altLang="en-US" sz="2400" b="1" dirty="0">
              <a:solidFill>
                <a:srgbClr val="000066"/>
              </a:solidFill>
              <a:latin typeface="Comic Sans MS" panose="030F0702030302020204" pitchFamily="66" charset="0"/>
            </a:endParaRPr>
          </a:p>
        </p:txBody>
      </p:sp>
      <p:sp>
        <p:nvSpPr>
          <p:cNvPr id="5124" name="Text Box 6">
            <a:extLst>
              <a:ext uri="{FF2B5EF4-FFF2-40B4-BE49-F238E27FC236}">
                <a16:creationId xmlns:a16="http://schemas.microsoft.com/office/drawing/2014/main" id="{93ED3B9B-986F-8ACE-81CC-BDFCB602ADAF}"/>
              </a:ext>
            </a:extLst>
          </p:cNvPr>
          <p:cNvSpPr txBox="1">
            <a:spLocks noChangeArrowheads="1"/>
          </p:cNvSpPr>
          <p:nvPr/>
        </p:nvSpPr>
        <p:spPr bwMode="auto">
          <a:xfrm>
            <a:off x="152516" y="685884"/>
            <a:ext cx="5638800"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en-GB" altLang="en-US" sz="2000" b="1" i="1" dirty="0">
                <a:latin typeface="Comic Sans MS" panose="030F0702030302020204" pitchFamily="66" charset="0"/>
              </a:rPr>
              <a:t>Walls</a:t>
            </a:r>
            <a:r>
              <a:rPr lang="sr-Cyrl-CS" altLang="en-US" sz="2000" b="1" i="1" dirty="0">
                <a:latin typeface="Comic Sans MS" panose="030F0702030302020204" pitchFamily="66" charset="0"/>
              </a:rPr>
              <a:t>:</a:t>
            </a:r>
          </a:p>
          <a:p>
            <a:pPr eaLnBrk="1" hangingPunct="1">
              <a:spcBef>
                <a:spcPct val="50000"/>
              </a:spcBef>
            </a:pPr>
            <a:r>
              <a:rPr lang="en-GB" altLang="en-US" sz="2000" i="1" dirty="0">
                <a:latin typeface="Arial" panose="020B0604020202020204" pitchFamily="34" charset="0"/>
              </a:rPr>
              <a:t>Lateral</a:t>
            </a:r>
            <a:r>
              <a:rPr lang="sr-Cyrl-CS" altLang="en-US" sz="2000" b="1" i="1" dirty="0">
                <a:latin typeface="Arial" panose="020B0604020202020204" pitchFamily="34" charset="0"/>
              </a:rPr>
              <a:t> </a:t>
            </a:r>
            <a:r>
              <a:rPr lang="sr-Latn-CS" altLang="en-US" sz="2000" b="1" i="1" dirty="0">
                <a:latin typeface="Arial" panose="020B0604020202020204" pitchFamily="34" charset="0"/>
              </a:rPr>
              <a:t>-</a:t>
            </a:r>
            <a:r>
              <a:rPr lang="sr-Latn-CS" altLang="en-US" sz="2000" b="1" i="1" dirty="0">
                <a:solidFill>
                  <a:srgbClr val="000066"/>
                </a:solidFill>
                <a:latin typeface="Arial" panose="020B0604020202020204" pitchFamily="34" charset="0"/>
              </a:rPr>
              <a:t> m. </a:t>
            </a:r>
            <a:r>
              <a:rPr lang="sr-Latn-CS" altLang="en-US" sz="2000" b="1" i="1" dirty="0" err="1">
                <a:solidFill>
                  <a:srgbClr val="000066"/>
                </a:solidFill>
                <a:latin typeface="Arial" panose="020B0604020202020204" pitchFamily="34" charset="0"/>
              </a:rPr>
              <a:t>sartorius</a:t>
            </a:r>
            <a:endParaRPr lang="sr-Latn-CS" altLang="en-US" sz="2000" b="1" i="1" dirty="0">
              <a:solidFill>
                <a:srgbClr val="000066"/>
              </a:solidFill>
              <a:latin typeface="Arial" panose="020B0604020202020204" pitchFamily="34" charset="0"/>
            </a:endParaRPr>
          </a:p>
          <a:p>
            <a:pPr eaLnBrk="1" hangingPunct="1">
              <a:spcBef>
                <a:spcPts val="600"/>
              </a:spcBef>
            </a:pPr>
            <a:r>
              <a:rPr lang="en-GB" altLang="en-US" sz="2000" i="1" dirty="0">
                <a:latin typeface="Arial" panose="020B0604020202020204" pitchFamily="34" charset="0"/>
              </a:rPr>
              <a:t>Medial</a:t>
            </a:r>
            <a:r>
              <a:rPr lang="sr-Cyrl-CS" altLang="en-US" sz="2000" b="1" i="1" dirty="0">
                <a:latin typeface="Arial" panose="020B0604020202020204" pitchFamily="34" charset="0"/>
              </a:rPr>
              <a:t> </a:t>
            </a:r>
            <a:r>
              <a:rPr lang="sr-Latn-CS" altLang="en-US" sz="2000" b="1" i="1" dirty="0">
                <a:latin typeface="Arial" panose="020B0604020202020204" pitchFamily="34" charset="0"/>
              </a:rPr>
              <a:t>-</a:t>
            </a:r>
            <a:r>
              <a:rPr lang="sr-Latn-CS" altLang="en-US" sz="2000" b="1" i="1" dirty="0">
                <a:solidFill>
                  <a:srgbClr val="000066"/>
                </a:solidFill>
                <a:latin typeface="Arial" panose="020B0604020202020204" pitchFamily="34" charset="0"/>
              </a:rPr>
              <a:t> m. </a:t>
            </a:r>
            <a:r>
              <a:rPr lang="sr-Latn-CS" altLang="en-US" sz="2000" b="1" i="1" dirty="0" err="1">
                <a:solidFill>
                  <a:srgbClr val="000066"/>
                </a:solidFill>
                <a:latin typeface="Arial" panose="020B0604020202020204" pitchFamily="34" charset="0"/>
              </a:rPr>
              <a:t>adductor</a:t>
            </a:r>
            <a:r>
              <a:rPr lang="sr-Latn-CS" altLang="en-US" sz="2000" b="1" i="1" dirty="0">
                <a:solidFill>
                  <a:srgbClr val="000066"/>
                </a:solidFill>
                <a:latin typeface="Arial" panose="020B0604020202020204" pitchFamily="34" charset="0"/>
              </a:rPr>
              <a:t> </a:t>
            </a:r>
            <a:r>
              <a:rPr lang="sr-Latn-CS" altLang="en-US" sz="2000" b="1" i="1" dirty="0" err="1">
                <a:solidFill>
                  <a:srgbClr val="000066"/>
                </a:solidFill>
                <a:latin typeface="Arial" panose="020B0604020202020204" pitchFamily="34" charset="0"/>
              </a:rPr>
              <a:t>longus</a:t>
            </a:r>
            <a:endParaRPr lang="sr-Latn-CS" altLang="en-US" sz="2000" b="1" i="1" dirty="0">
              <a:solidFill>
                <a:srgbClr val="000066"/>
              </a:solidFill>
              <a:latin typeface="Arial" panose="020B0604020202020204" pitchFamily="34" charset="0"/>
            </a:endParaRPr>
          </a:p>
          <a:p>
            <a:pPr eaLnBrk="1" hangingPunct="1">
              <a:spcBef>
                <a:spcPts val="600"/>
              </a:spcBef>
            </a:pPr>
            <a:r>
              <a:rPr lang="en-GB" altLang="en-US" sz="2000" i="1" dirty="0">
                <a:latin typeface="Arial" panose="020B0604020202020204" pitchFamily="34" charset="0"/>
              </a:rPr>
              <a:t>Superior </a:t>
            </a:r>
            <a:r>
              <a:rPr lang="sr-Cyrl-CS" altLang="en-US" sz="2000" i="1" dirty="0">
                <a:latin typeface="Arial" panose="020B0604020202020204" pitchFamily="34" charset="0"/>
              </a:rPr>
              <a:t>(</a:t>
            </a:r>
            <a:r>
              <a:rPr lang="en-GB" altLang="en-US" sz="2000" i="1" dirty="0">
                <a:latin typeface="Arial" panose="020B0604020202020204" pitchFamily="34" charset="0"/>
              </a:rPr>
              <a:t>base):</a:t>
            </a:r>
          </a:p>
          <a:p>
            <a:pPr eaLnBrk="1" hangingPunct="1">
              <a:spcBef>
                <a:spcPts val="0"/>
              </a:spcBef>
            </a:pPr>
            <a:r>
              <a:rPr lang="en-GB" altLang="en-US" sz="2000" i="1" dirty="0">
                <a:solidFill>
                  <a:srgbClr val="000066"/>
                </a:solidFill>
                <a:latin typeface="Arial" panose="020B0604020202020204" pitchFamily="34" charset="0"/>
              </a:rPr>
              <a:t>  - </a:t>
            </a:r>
            <a:r>
              <a:rPr lang="en-GB" altLang="en-US" sz="2000" i="1" dirty="0" err="1">
                <a:solidFill>
                  <a:srgbClr val="000066"/>
                </a:solidFill>
                <a:latin typeface="Arial" panose="020B0604020202020204" pitchFamily="34" charset="0"/>
              </a:rPr>
              <a:t>lig</a:t>
            </a:r>
            <a:r>
              <a:rPr lang="en-GB" altLang="en-US" sz="2000" i="1" dirty="0">
                <a:solidFill>
                  <a:srgbClr val="000066"/>
                </a:solidFill>
                <a:latin typeface="Arial" panose="020B0604020202020204" pitchFamily="34" charset="0"/>
              </a:rPr>
              <a:t>. inguinale-</a:t>
            </a:r>
            <a:r>
              <a:rPr lang="en-GB" altLang="en-US" sz="2000" i="1" dirty="0" err="1">
                <a:solidFill>
                  <a:srgbClr val="000066"/>
                </a:solidFill>
                <a:latin typeface="Arial" panose="020B0604020202020204" pitchFamily="34" charset="0"/>
              </a:rPr>
              <a:t>Pouparti</a:t>
            </a:r>
            <a:r>
              <a:rPr lang="en-GB" altLang="en-US" sz="2000" i="1" dirty="0">
                <a:solidFill>
                  <a:srgbClr val="000066"/>
                </a:solidFill>
                <a:latin typeface="Arial" panose="020B0604020202020204" pitchFamily="34" charset="0"/>
              </a:rPr>
              <a:t> and</a:t>
            </a:r>
            <a:br>
              <a:rPr lang="en-GB" altLang="en-US" sz="2000" i="1" dirty="0">
                <a:solidFill>
                  <a:srgbClr val="000066"/>
                </a:solidFill>
                <a:latin typeface="Arial" panose="020B0604020202020204" pitchFamily="34" charset="0"/>
              </a:rPr>
            </a:br>
            <a:r>
              <a:rPr lang="en-GB" altLang="en-US" sz="2000" i="1" dirty="0">
                <a:solidFill>
                  <a:srgbClr val="000066"/>
                </a:solidFill>
                <a:latin typeface="Arial" panose="020B0604020202020204" pitchFamily="34" charset="0"/>
              </a:rPr>
              <a:t>  </a:t>
            </a:r>
            <a:r>
              <a:rPr lang="sr-Latn-CS" altLang="en-US" sz="2000" b="1" i="1" dirty="0">
                <a:solidFill>
                  <a:srgbClr val="000066"/>
                </a:solidFill>
                <a:latin typeface="Arial" panose="020B0604020202020204" pitchFamily="34" charset="0"/>
              </a:rPr>
              <a:t>- </a:t>
            </a:r>
            <a:r>
              <a:rPr lang="sr-Latn-CS" altLang="en-US" sz="2000" b="1" i="1" dirty="0" err="1">
                <a:solidFill>
                  <a:srgbClr val="000066"/>
                </a:solidFill>
                <a:latin typeface="Arial" panose="020B0604020202020204" pitchFamily="34" charset="0"/>
              </a:rPr>
              <a:t>hiatus</a:t>
            </a:r>
            <a:r>
              <a:rPr lang="sr-Latn-CS" altLang="en-US" sz="2000" b="1" i="1" dirty="0">
                <a:solidFill>
                  <a:srgbClr val="000066"/>
                </a:solidFill>
                <a:latin typeface="Arial" panose="020B0604020202020204" pitchFamily="34" charset="0"/>
              </a:rPr>
              <a:t> </a:t>
            </a:r>
            <a:r>
              <a:rPr lang="sr-Latn-CS" altLang="en-US" sz="2000" b="1" i="1" dirty="0" err="1">
                <a:solidFill>
                  <a:srgbClr val="000066"/>
                </a:solidFill>
                <a:latin typeface="Arial" panose="020B0604020202020204" pitchFamily="34" charset="0"/>
              </a:rPr>
              <a:t>subinguinalis</a:t>
            </a:r>
            <a:br>
              <a:rPr lang="en-GB" altLang="en-US" sz="2000" b="1" i="1" dirty="0">
                <a:solidFill>
                  <a:srgbClr val="000066"/>
                </a:solidFill>
                <a:latin typeface="Arial" panose="020B0604020202020204" pitchFamily="34" charset="0"/>
              </a:rPr>
            </a:br>
            <a:r>
              <a:rPr lang="en-GB" altLang="en-US" sz="2000" b="1" i="1" dirty="0">
                <a:solidFill>
                  <a:srgbClr val="000066"/>
                </a:solidFill>
                <a:latin typeface="Arial" panose="020B0604020202020204" pitchFamily="34" charset="0"/>
              </a:rPr>
              <a:t>  (retro-inguinal space)</a:t>
            </a:r>
            <a:endParaRPr lang="sr-Latn-CS" altLang="en-US" sz="2000" b="1" i="1" dirty="0">
              <a:solidFill>
                <a:srgbClr val="000066"/>
              </a:solidFill>
              <a:latin typeface="Arial" panose="020B0604020202020204" pitchFamily="34" charset="0"/>
            </a:endParaRPr>
          </a:p>
          <a:p>
            <a:pPr eaLnBrk="1" hangingPunct="1">
              <a:spcBef>
                <a:spcPct val="50000"/>
              </a:spcBef>
            </a:pPr>
            <a:r>
              <a:rPr lang="en-GB" altLang="en-US" sz="2000" i="1" dirty="0">
                <a:latin typeface="Arial" panose="020B0604020202020204" pitchFamily="34" charset="0"/>
              </a:rPr>
              <a:t>Posterior</a:t>
            </a:r>
            <a:r>
              <a:rPr lang="sr-Cyrl-CS" altLang="en-US" sz="2000" i="1" dirty="0">
                <a:latin typeface="Arial" panose="020B0604020202020204" pitchFamily="34" charset="0"/>
              </a:rPr>
              <a:t> (</a:t>
            </a:r>
            <a:r>
              <a:rPr lang="en-GB" altLang="en-US" sz="2000" i="1" dirty="0">
                <a:latin typeface="Arial" panose="020B0604020202020204" pitchFamily="34" charset="0"/>
              </a:rPr>
              <a:t>floor</a:t>
            </a:r>
            <a:r>
              <a:rPr lang="sr-Cyrl-CS" altLang="en-US" sz="2000" i="1" dirty="0">
                <a:latin typeface="Arial" panose="020B0604020202020204" pitchFamily="34" charset="0"/>
              </a:rPr>
              <a:t>)</a:t>
            </a:r>
            <a:r>
              <a:rPr lang="sr-Cyrl-CS" altLang="en-US" sz="2000" b="1" i="1" dirty="0">
                <a:latin typeface="Arial" panose="020B0604020202020204" pitchFamily="34" charset="0"/>
              </a:rPr>
              <a:t> </a:t>
            </a:r>
            <a:br>
              <a:rPr lang="en-GB" altLang="en-US" sz="2000" b="1" i="1" dirty="0">
                <a:solidFill>
                  <a:srgbClr val="000066"/>
                </a:solidFill>
                <a:latin typeface="Arial" panose="020B0604020202020204" pitchFamily="34" charset="0"/>
              </a:rPr>
            </a:br>
            <a:r>
              <a:rPr lang="en-GB" altLang="en-US" sz="2000" b="1" i="1" dirty="0">
                <a:solidFill>
                  <a:srgbClr val="000066"/>
                </a:solidFill>
                <a:latin typeface="Arial" panose="020B0604020202020204" pitchFamily="34" charset="0"/>
              </a:rPr>
              <a:t> </a:t>
            </a:r>
            <a:r>
              <a:rPr lang="sr-Cyrl-CS" altLang="en-US" sz="2000" b="1" i="1" dirty="0">
                <a:solidFill>
                  <a:srgbClr val="000066"/>
                </a:solidFill>
                <a:latin typeface="Arial" panose="020B0604020202020204" pitchFamily="34" charset="0"/>
              </a:rPr>
              <a:t>- </a:t>
            </a:r>
            <a:r>
              <a:rPr lang="sr-Latn-CS" altLang="en-US" sz="2000" b="1" i="1" dirty="0">
                <a:solidFill>
                  <a:srgbClr val="000066"/>
                </a:solidFill>
                <a:latin typeface="Arial" panose="020B0604020202020204" pitchFamily="34" charset="0"/>
              </a:rPr>
              <a:t>m. </a:t>
            </a:r>
            <a:r>
              <a:rPr lang="sr-Latn-CS" altLang="en-US" sz="2000" b="1" i="1" dirty="0" err="1">
                <a:solidFill>
                  <a:srgbClr val="000066"/>
                </a:solidFill>
                <a:latin typeface="Arial" panose="020B0604020202020204" pitchFamily="34" charset="0"/>
              </a:rPr>
              <a:t>Iliopsoas</a:t>
            </a:r>
            <a:br>
              <a:rPr lang="en-GB" altLang="en-US" sz="2000" b="1" i="1" dirty="0">
                <a:solidFill>
                  <a:srgbClr val="000066"/>
                </a:solidFill>
                <a:latin typeface="Arial" panose="020B0604020202020204" pitchFamily="34" charset="0"/>
              </a:rPr>
            </a:br>
            <a:r>
              <a:rPr lang="en-GB" altLang="en-US" sz="2000" b="1" i="1" dirty="0">
                <a:solidFill>
                  <a:srgbClr val="000066"/>
                </a:solidFill>
                <a:latin typeface="Arial" panose="020B0604020202020204" pitchFamily="34" charset="0"/>
              </a:rPr>
              <a:t> -</a:t>
            </a:r>
            <a:r>
              <a:rPr lang="sr-Latn-CS" altLang="en-US" sz="2000" b="1" i="1" dirty="0">
                <a:solidFill>
                  <a:srgbClr val="000066"/>
                </a:solidFill>
                <a:latin typeface="Arial" panose="020B0604020202020204" pitchFamily="34" charset="0"/>
              </a:rPr>
              <a:t> m. </a:t>
            </a:r>
            <a:r>
              <a:rPr lang="sr-Latn-CS" altLang="en-US" sz="2000" b="1" i="1" dirty="0" err="1">
                <a:solidFill>
                  <a:srgbClr val="000066"/>
                </a:solidFill>
                <a:latin typeface="Arial" panose="020B0604020202020204" pitchFamily="34" charset="0"/>
              </a:rPr>
              <a:t>pectineus</a:t>
            </a:r>
            <a:endParaRPr lang="sr-Latn-CS" altLang="en-US" sz="2000" b="1" i="1" dirty="0">
              <a:solidFill>
                <a:srgbClr val="000066"/>
              </a:solidFill>
              <a:latin typeface="Arial" panose="020B0604020202020204" pitchFamily="34" charset="0"/>
            </a:endParaRPr>
          </a:p>
          <a:p>
            <a:pPr eaLnBrk="1" hangingPunct="1">
              <a:spcBef>
                <a:spcPts val="600"/>
              </a:spcBef>
            </a:pPr>
            <a:r>
              <a:rPr lang="en-GB" altLang="en-US" sz="2000" i="1" dirty="0">
                <a:latin typeface="Arial" panose="020B0604020202020204" pitchFamily="34" charset="0"/>
              </a:rPr>
              <a:t>Anterior</a:t>
            </a:r>
            <a:r>
              <a:rPr lang="sr-Latn-CS" altLang="en-US" sz="2000" i="1" dirty="0">
                <a:latin typeface="Arial" panose="020B0604020202020204" pitchFamily="34" charset="0"/>
              </a:rPr>
              <a:t> </a:t>
            </a:r>
            <a:r>
              <a:rPr lang="en-GB" altLang="en-US" sz="2000" i="1" dirty="0">
                <a:latin typeface="Arial" panose="020B0604020202020204" pitchFamily="34" charset="0"/>
              </a:rPr>
              <a:t>(roof)</a:t>
            </a:r>
            <a:br>
              <a:rPr lang="en-GB" altLang="en-US" sz="2000" i="1" dirty="0">
                <a:latin typeface="Arial" panose="020B0604020202020204" pitchFamily="34" charset="0"/>
              </a:rPr>
            </a:br>
            <a:r>
              <a:rPr lang="en-GB" altLang="en-US" sz="2000" i="1" dirty="0">
                <a:solidFill>
                  <a:srgbClr val="000066"/>
                </a:solidFill>
                <a:latin typeface="Arial" panose="020B0604020202020204" pitchFamily="34" charset="0"/>
              </a:rPr>
              <a:t>   </a:t>
            </a:r>
            <a:r>
              <a:rPr lang="sr-Latn-CS" altLang="en-US" sz="2000" b="1" i="1" dirty="0">
                <a:solidFill>
                  <a:srgbClr val="000066"/>
                </a:solidFill>
                <a:latin typeface="Arial" panose="020B0604020202020204" pitchFamily="34" charset="0"/>
              </a:rPr>
              <a:t>- </a:t>
            </a:r>
            <a:r>
              <a:rPr lang="sr-Latn-CS" altLang="en-US" sz="2000" b="1" i="1" dirty="0" err="1">
                <a:solidFill>
                  <a:srgbClr val="000066"/>
                </a:solidFill>
                <a:latin typeface="Arial" panose="020B0604020202020204" pitchFamily="34" charset="0"/>
              </a:rPr>
              <a:t>fascia</a:t>
            </a:r>
            <a:r>
              <a:rPr lang="sr-Latn-CS" altLang="en-US" sz="2000" b="1" i="1" dirty="0">
                <a:solidFill>
                  <a:srgbClr val="000066"/>
                </a:solidFill>
                <a:latin typeface="Arial" panose="020B0604020202020204" pitchFamily="34" charset="0"/>
              </a:rPr>
              <a:t> </a:t>
            </a:r>
            <a:r>
              <a:rPr lang="sr-Latn-CS" altLang="en-US" sz="2000" b="1" i="1" dirty="0" err="1">
                <a:solidFill>
                  <a:srgbClr val="000066"/>
                </a:solidFill>
                <a:latin typeface="Arial" panose="020B0604020202020204" pitchFamily="34" charset="0"/>
              </a:rPr>
              <a:t>lata</a:t>
            </a:r>
            <a:endParaRPr lang="en-GB" altLang="en-US" sz="2000" b="1" i="1" dirty="0">
              <a:solidFill>
                <a:srgbClr val="000066"/>
              </a:solidFill>
              <a:latin typeface="Arial" panose="020B0604020202020204" pitchFamily="34" charset="0"/>
            </a:endParaRPr>
          </a:p>
          <a:p>
            <a:pPr eaLnBrk="1" hangingPunct="1">
              <a:spcBef>
                <a:spcPts val="0"/>
              </a:spcBef>
            </a:pPr>
            <a:r>
              <a:rPr lang="en-GB" altLang="en-US" sz="2000" b="1" i="1" dirty="0">
                <a:solidFill>
                  <a:srgbClr val="000066"/>
                </a:solidFill>
                <a:latin typeface="Arial" panose="020B0604020202020204" pitchFamily="34" charset="0"/>
              </a:rPr>
              <a:t>   - fascia cribrosa</a:t>
            </a:r>
          </a:p>
          <a:p>
            <a:pPr eaLnBrk="1" hangingPunct="1">
              <a:spcBef>
                <a:spcPts val="0"/>
              </a:spcBef>
            </a:pPr>
            <a:r>
              <a:rPr lang="en-GB" altLang="en-US" sz="2000" b="1" i="1" dirty="0">
                <a:solidFill>
                  <a:srgbClr val="000066"/>
                </a:solidFill>
                <a:latin typeface="Arial" panose="020B0604020202020204" pitchFamily="34" charset="0"/>
              </a:rPr>
              <a:t>    - subcutaneous</a:t>
            </a:r>
            <a:br>
              <a:rPr lang="en-GB" altLang="en-US" sz="2000" b="1" i="1" dirty="0">
                <a:solidFill>
                  <a:srgbClr val="000066"/>
                </a:solidFill>
                <a:latin typeface="Arial" panose="020B0604020202020204" pitchFamily="34" charset="0"/>
              </a:rPr>
            </a:br>
            <a:r>
              <a:rPr lang="en-GB" altLang="en-US" sz="2000" b="1" i="1" dirty="0">
                <a:solidFill>
                  <a:srgbClr val="000066"/>
                </a:solidFill>
                <a:latin typeface="Arial" panose="020B0604020202020204" pitchFamily="34" charset="0"/>
              </a:rPr>
              <a:t>     tissue</a:t>
            </a:r>
          </a:p>
          <a:p>
            <a:pPr eaLnBrk="1" hangingPunct="1">
              <a:spcBef>
                <a:spcPts val="0"/>
              </a:spcBef>
            </a:pPr>
            <a:r>
              <a:rPr lang="en-GB" altLang="en-US" sz="2000" b="1" i="1" dirty="0">
                <a:solidFill>
                  <a:srgbClr val="000066"/>
                </a:solidFill>
                <a:latin typeface="Arial" panose="020B0604020202020204" pitchFamily="34" charset="0"/>
              </a:rPr>
              <a:t>    - skin  </a:t>
            </a:r>
            <a:endParaRPr lang="en-US" altLang="en-US" sz="2000" b="1" i="1" dirty="0">
              <a:solidFill>
                <a:srgbClr val="000066"/>
              </a:solidFill>
              <a:latin typeface="Arial" panose="020B0604020202020204" pitchFamily="34" charset="0"/>
            </a:endParaRPr>
          </a:p>
        </p:txBody>
      </p:sp>
      <p:sp>
        <p:nvSpPr>
          <p:cNvPr id="5125" name="Text Box 7">
            <a:extLst>
              <a:ext uri="{FF2B5EF4-FFF2-40B4-BE49-F238E27FC236}">
                <a16:creationId xmlns:a16="http://schemas.microsoft.com/office/drawing/2014/main" id="{CA51927F-17A4-43A0-35A5-326EC6A89061}"/>
              </a:ext>
            </a:extLst>
          </p:cNvPr>
          <p:cNvSpPr txBox="1">
            <a:spLocks noChangeArrowheads="1"/>
          </p:cNvSpPr>
          <p:nvPr/>
        </p:nvSpPr>
        <p:spPr bwMode="auto">
          <a:xfrm>
            <a:off x="4851362" y="838268"/>
            <a:ext cx="4292638" cy="1748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en-GB" altLang="en-US" b="1" i="1" dirty="0">
                <a:latin typeface="Comic Sans MS" panose="030F0702030302020204" pitchFamily="66" charset="0"/>
              </a:rPr>
              <a:t>Contents</a:t>
            </a:r>
            <a:r>
              <a:rPr lang="sr-Cyrl-CS" altLang="en-US" b="1" i="1" dirty="0">
                <a:latin typeface="Comic Sans MS" panose="030F0702030302020204" pitchFamily="66" charset="0"/>
              </a:rPr>
              <a:t>:</a:t>
            </a:r>
            <a:r>
              <a:rPr lang="sr-Cyrl-CS" altLang="en-US" b="1" i="1" dirty="0">
                <a:latin typeface="Arial" panose="020B0604020202020204" pitchFamily="34" charset="0"/>
              </a:rPr>
              <a:t> </a:t>
            </a:r>
          </a:p>
          <a:p>
            <a:pPr eaLnBrk="1" hangingPunct="1">
              <a:spcBef>
                <a:spcPct val="50000"/>
              </a:spcBef>
            </a:pPr>
            <a:r>
              <a:rPr lang="sr-Latn-CS" altLang="en-US" b="1" i="1" dirty="0">
                <a:solidFill>
                  <a:srgbClr val="000066"/>
                </a:solidFill>
                <a:latin typeface="Arial" panose="020B0604020202020204" pitchFamily="34" charset="0"/>
              </a:rPr>
              <a:t>        </a:t>
            </a:r>
            <a:r>
              <a:rPr lang="sr-Latn-CS" altLang="en-US" b="1" i="1" dirty="0">
                <a:solidFill>
                  <a:srgbClr val="0000CC"/>
                </a:solidFill>
                <a:latin typeface="Arial" panose="020B0604020202020204" pitchFamily="34" charset="0"/>
              </a:rPr>
              <a:t>n.</a:t>
            </a:r>
            <a:r>
              <a:rPr lang="sr-Latn-CS" altLang="en-US" b="1" i="1" dirty="0">
                <a:solidFill>
                  <a:srgbClr val="000066"/>
                </a:solidFill>
                <a:latin typeface="Arial" panose="020B0604020202020204" pitchFamily="34" charset="0"/>
              </a:rPr>
              <a:t> </a:t>
            </a:r>
            <a:r>
              <a:rPr lang="sr-Latn-CS" altLang="en-US" b="1" i="1" dirty="0" err="1">
                <a:solidFill>
                  <a:srgbClr val="000066"/>
                </a:solidFill>
                <a:latin typeface="Arial" panose="020B0604020202020204" pitchFamily="34" charset="0"/>
              </a:rPr>
              <a:t>femoralis</a:t>
            </a:r>
            <a:r>
              <a:rPr lang="sr-Latn-CS" altLang="en-US" b="1" i="1" dirty="0">
                <a:solidFill>
                  <a:srgbClr val="000066"/>
                </a:solidFill>
                <a:latin typeface="Arial" panose="020B0604020202020204" pitchFamily="34" charset="0"/>
              </a:rPr>
              <a:t>   </a:t>
            </a:r>
          </a:p>
          <a:p>
            <a:pPr eaLnBrk="1" hangingPunct="1">
              <a:lnSpc>
                <a:spcPct val="65000"/>
              </a:lnSpc>
              <a:spcBef>
                <a:spcPct val="50000"/>
              </a:spcBef>
            </a:pPr>
            <a:r>
              <a:rPr lang="sr-Latn-CS" altLang="en-US" b="1" i="1" dirty="0">
                <a:solidFill>
                  <a:srgbClr val="000066"/>
                </a:solidFill>
                <a:latin typeface="Arial" panose="020B0604020202020204" pitchFamily="34" charset="0"/>
              </a:rPr>
              <a:t>        </a:t>
            </a:r>
            <a:r>
              <a:rPr lang="sr-Latn-CS" altLang="en-US" b="1" i="1" dirty="0">
                <a:solidFill>
                  <a:srgbClr val="0000CC"/>
                </a:solidFill>
                <a:latin typeface="Arial" panose="020B0604020202020204" pitchFamily="34" charset="0"/>
              </a:rPr>
              <a:t>a.</a:t>
            </a:r>
            <a:r>
              <a:rPr lang="sr-Latn-CS" altLang="en-US" b="1" i="1" dirty="0">
                <a:solidFill>
                  <a:srgbClr val="000066"/>
                </a:solidFill>
                <a:latin typeface="Arial" panose="020B0604020202020204" pitchFamily="34" charset="0"/>
              </a:rPr>
              <a:t> </a:t>
            </a:r>
            <a:r>
              <a:rPr lang="sr-Latn-CS" altLang="en-US" b="1" i="1" dirty="0" err="1">
                <a:solidFill>
                  <a:srgbClr val="000066"/>
                </a:solidFill>
                <a:latin typeface="Arial" panose="020B0604020202020204" pitchFamily="34" charset="0"/>
              </a:rPr>
              <a:t>femoralis</a:t>
            </a:r>
            <a:endParaRPr lang="sr-Latn-CS" altLang="en-US" b="1" i="1" dirty="0">
              <a:solidFill>
                <a:srgbClr val="000066"/>
              </a:solidFill>
              <a:latin typeface="Arial" panose="020B0604020202020204" pitchFamily="34" charset="0"/>
            </a:endParaRPr>
          </a:p>
          <a:p>
            <a:pPr eaLnBrk="1" hangingPunct="1">
              <a:lnSpc>
                <a:spcPct val="65000"/>
              </a:lnSpc>
              <a:spcBef>
                <a:spcPct val="50000"/>
              </a:spcBef>
            </a:pPr>
            <a:r>
              <a:rPr lang="sr-Latn-CS" altLang="en-US" b="1" i="1" dirty="0">
                <a:solidFill>
                  <a:srgbClr val="000066"/>
                </a:solidFill>
                <a:latin typeface="Arial" panose="020B0604020202020204" pitchFamily="34" charset="0"/>
              </a:rPr>
              <a:t>        </a:t>
            </a:r>
            <a:r>
              <a:rPr lang="sr-Latn-CS" altLang="en-US" b="1" i="1" dirty="0">
                <a:solidFill>
                  <a:srgbClr val="0000CC"/>
                </a:solidFill>
                <a:latin typeface="Arial" panose="020B0604020202020204" pitchFamily="34" charset="0"/>
              </a:rPr>
              <a:t>v.</a:t>
            </a:r>
            <a:r>
              <a:rPr lang="sr-Latn-CS" altLang="en-US" b="1" i="1" dirty="0">
                <a:solidFill>
                  <a:srgbClr val="000066"/>
                </a:solidFill>
                <a:latin typeface="Arial" panose="020B0604020202020204" pitchFamily="34" charset="0"/>
              </a:rPr>
              <a:t> </a:t>
            </a:r>
            <a:r>
              <a:rPr lang="sr-Latn-CS" altLang="en-US" b="1" i="1" dirty="0" err="1">
                <a:solidFill>
                  <a:srgbClr val="000066"/>
                </a:solidFill>
                <a:latin typeface="Arial" panose="020B0604020202020204" pitchFamily="34" charset="0"/>
              </a:rPr>
              <a:t>femoralis</a:t>
            </a:r>
            <a:endParaRPr lang="sr-Latn-CS" altLang="en-US" b="1" i="1" dirty="0">
              <a:solidFill>
                <a:srgbClr val="000066"/>
              </a:solidFill>
              <a:latin typeface="Arial" panose="020B0604020202020204" pitchFamily="34" charset="0"/>
            </a:endParaRPr>
          </a:p>
          <a:p>
            <a:pPr eaLnBrk="1" hangingPunct="1">
              <a:lnSpc>
                <a:spcPct val="65000"/>
              </a:lnSpc>
              <a:spcBef>
                <a:spcPct val="50000"/>
              </a:spcBef>
            </a:pPr>
            <a:r>
              <a:rPr lang="sr-Latn-CS" altLang="en-US" b="1" i="1" dirty="0" err="1">
                <a:solidFill>
                  <a:srgbClr val="000066"/>
                </a:solidFill>
                <a:latin typeface="Arial" panose="020B0604020202020204" pitchFamily="34" charset="0"/>
              </a:rPr>
              <a:t>nody</a:t>
            </a:r>
            <a:r>
              <a:rPr lang="sr-Latn-CS" altLang="en-US" b="1" i="1" dirty="0">
                <a:solidFill>
                  <a:srgbClr val="000066"/>
                </a:solidFill>
                <a:latin typeface="Arial" panose="020B0604020202020204" pitchFamily="34" charset="0"/>
              </a:rPr>
              <a:t> </a:t>
            </a:r>
            <a:r>
              <a:rPr lang="sr-Latn-CS" altLang="en-US" b="1" i="1" dirty="0" err="1">
                <a:solidFill>
                  <a:srgbClr val="000066"/>
                </a:solidFill>
                <a:latin typeface="Arial" panose="020B0604020202020204" pitchFamily="34" charset="0"/>
              </a:rPr>
              <a:t>lymphoidei</a:t>
            </a:r>
            <a:r>
              <a:rPr lang="sr-Latn-CS" altLang="en-US" b="1" i="1" dirty="0">
                <a:solidFill>
                  <a:srgbClr val="000066"/>
                </a:solidFill>
                <a:latin typeface="Arial" panose="020B0604020202020204" pitchFamily="34" charset="0"/>
              </a:rPr>
              <a:t> </a:t>
            </a:r>
            <a:r>
              <a:rPr lang="sr-Latn-CS" altLang="en-US" b="1" i="1" dirty="0" err="1">
                <a:solidFill>
                  <a:srgbClr val="0000CC"/>
                </a:solidFill>
                <a:latin typeface="Arial" panose="020B0604020202020204" pitchFamily="34" charset="0"/>
              </a:rPr>
              <a:t>i</a:t>
            </a:r>
            <a:r>
              <a:rPr lang="sr-Latn-CS" altLang="en-US" b="1" i="1" dirty="0" err="1">
                <a:solidFill>
                  <a:srgbClr val="000066"/>
                </a:solidFill>
                <a:latin typeface="Arial" panose="020B0604020202020204" pitchFamily="34" charset="0"/>
              </a:rPr>
              <a:t>nguinales</a:t>
            </a:r>
            <a:r>
              <a:rPr lang="sr-Latn-CS" altLang="en-US" b="1" i="1" dirty="0">
                <a:solidFill>
                  <a:srgbClr val="000066"/>
                </a:solidFill>
                <a:latin typeface="Arial" panose="020B0604020202020204" pitchFamily="34" charset="0"/>
              </a:rPr>
              <a:t> </a:t>
            </a:r>
            <a:r>
              <a:rPr lang="sr-Latn-CS" altLang="en-US" b="1" i="1" dirty="0" err="1">
                <a:solidFill>
                  <a:srgbClr val="0000CC"/>
                </a:solidFill>
                <a:latin typeface="Arial" panose="020B0604020202020204" pitchFamily="34" charset="0"/>
              </a:rPr>
              <a:t>p</a:t>
            </a:r>
            <a:r>
              <a:rPr lang="sr-Latn-CS" altLang="en-US" b="1" i="1" dirty="0" err="1">
                <a:solidFill>
                  <a:srgbClr val="000066"/>
                </a:solidFill>
                <a:latin typeface="Arial" panose="020B0604020202020204" pitchFamily="34" charset="0"/>
              </a:rPr>
              <a:t>rofundi</a:t>
            </a:r>
            <a:endParaRPr lang="en-US" altLang="en-US" b="1" i="1" dirty="0">
              <a:solidFill>
                <a:srgbClr val="000066"/>
              </a:solidFill>
              <a:latin typeface="Arial" panose="020B0604020202020204" pitchFamily="34" charset="0"/>
            </a:endParaRPr>
          </a:p>
        </p:txBody>
      </p:sp>
      <p:sp>
        <p:nvSpPr>
          <p:cNvPr id="5126" name="Text Box 8">
            <a:extLst>
              <a:ext uri="{FF2B5EF4-FFF2-40B4-BE49-F238E27FC236}">
                <a16:creationId xmlns:a16="http://schemas.microsoft.com/office/drawing/2014/main" id="{31B7C43B-8F47-7DF6-B629-ED984E210F4D}"/>
              </a:ext>
            </a:extLst>
          </p:cNvPr>
          <p:cNvSpPr txBox="1">
            <a:spLocks noChangeArrowheads="1"/>
          </p:cNvSpPr>
          <p:nvPr/>
        </p:nvSpPr>
        <p:spPr bwMode="auto">
          <a:xfrm>
            <a:off x="7254285" y="1362350"/>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b="1" i="1" dirty="0" err="1">
                <a:solidFill>
                  <a:srgbClr val="0000CC"/>
                </a:solidFill>
                <a:effectLst>
                  <a:outerShdw blurRad="38100" dist="38100" dir="2700000" algn="tl">
                    <a:srgbClr val="C0C0C0"/>
                  </a:outerShdw>
                </a:effectLst>
                <a:latin typeface="Arial" panose="020B0604020202020204" pitchFamily="34" charset="0"/>
              </a:rPr>
              <a:t>n.a.v.ip</a:t>
            </a:r>
            <a:endParaRPr lang="en-US" altLang="en-US" b="1" i="1" dirty="0">
              <a:solidFill>
                <a:srgbClr val="0000CC"/>
              </a:solidFill>
              <a:effectLst>
                <a:outerShdw blurRad="38100" dist="38100" dir="2700000" algn="tl">
                  <a:srgbClr val="C0C0C0"/>
                </a:outerShdw>
              </a:effectLst>
              <a:latin typeface="Arial" panose="020B0604020202020204" pitchFamily="34" charset="0"/>
            </a:endParaRPr>
          </a:p>
        </p:txBody>
      </p:sp>
      <p:sp>
        <p:nvSpPr>
          <p:cNvPr id="5127" name="Oval 9">
            <a:extLst>
              <a:ext uri="{FF2B5EF4-FFF2-40B4-BE49-F238E27FC236}">
                <a16:creationId xmlns:a16="http://schemas.microsoft.com/office/drawing/2014/main" id="{EFDBCD37-492C-4C11-8A73-87EDD862BA0D}"/>
              </a:ext>
            </a:extLst>
          </p:cNvPr>
          <p:cNvSpPr>
            <a:spLocks noChangeArrowheads="1"/>
          </p:cNvSpPr>
          <p:nvPr/>
        </p:nvSpPr>
        <p:spPr bwMode="auto">
          <a:xfrm>
            <a:off x="7101885" y="1279007"/>
            <a:ext cx="1295400" cy="533400"/>
          </a:xfrm>
          <a:prstGeom prst="ellipse">
            <a:avLst/>
          </a:prstGeom>
          <a:noFill/>
          <a:ln w="285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endParaRPr lang="sr-Latn-CS" altLang="en-US">
              <a:latin typeface="Arial" panose="020B0604020202020204" pitchFamily="34" charset="0"/>
            </a:endParaRPr>
          </a:p>
        </p:txBody>
      </p:sp>
      <p:pic>
        <p:nvPicPr>
          <p:cNvPr id="3" name="Picture 2">
            <a:extLst>
              <a:ext uri="{FF2B5EF4-FFF2-40B4-BE49-F238E27FC236}">
                <a16:creationId xmlns:a16="http://schemas.microsoft.com/office/drawing/2014/main" id="{9980B652-B8DE-DEF4-BDAB-8E6A18D5476A}"/>
              </a:ext>
            </a:extLst>
          </p:cNvPr>
          <p:cNvPicPr>
            <a:picLocks noChangeAspect="1"/>
          </p:cNvPicPr>
          <p:nvPr/>
        </p:nvPicPr>
        <p:blipFill>
          <a:blip r:embed="rId3"/>
          <a:stretch>
            <a:fillRect/>
          </a:stretch>
        </p:blipFill>
        <p:spPr>
          <a:xfrm>
            <a:off x="2446103" y="3646304"/>
            <a:ext cx="6175658" cy="3211696"/>
          </a:xfrm>
          <a:prstGeom prst="rect">
            <a:avLst/>
          </a:prstGeom>
        </p:spPr>
      </p:pic>
      <p:pic>
        <p:nvPicPr>
          <p:cNvPr id="7" name="Picture 6">
            <a:extLst>
              <a:ext uri="{FF2B5EF4-FFF2-40B4-BE49-F238E27FC236}">
                <a16:creationId xmlns:a16="http://schemas.microsoft.com/office/drawing/2014/main" id="{64276046-2667-C7E1-D744-52D6A1585556}"/>
              </a:ext>
            </a:extLst>
          </p:cNvPr>
          <p:cNvPicPr>
            <a:picLocks noChangeAspect="1"/>
          </p:cNvPicPr>
          <p:nvPr/>
        </p:nvPicPr>
        <p:blipFill>
          <a:blip r:embed="rId4"/>
          <a:stretch>
            <a:fillRect/>
          </a:stretch>
        </p:blipFill>
        <p:spPr>
          <a:xfrm>
            <a:off x="7378725" y="2648286"/>
            <a:ext cx="1732320" cy="19279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diamond(in)">
                                      <p:cBhvr>
                                        <p:cTn id="7" dur="2000"/>
                                        <p:tgtEl>
                                          <p:spTgt spid="5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nodeType="clickEffect">
                                  <p:stCondLst>
                                    <p:cond delay="0"/>
                                  </p:stCondLst>
                                  <p:childTnLst>
                                    <p:set>
                                      <p:cBhvr>
                                        <p:cTn id="11" dur="1" fill="hold">
                                          <p:stCondLst>
                                            <p:cond delay="0"/>
                                          </p:stCondLst>
                                        </p:cTn>
                                        <p:tgtEl>
                                          <p:spTgt spid="5124">
                                            <p:txEl>
                                              <p:pRg st="0" end="0"/>
                                            </p:txEl>
                                          </p:spTgt>
                                        </p:tgtEl>
                                        <p:attrNameLst>
                                          <p:attrName>style.visibility</p:attrName>
                                        </p:attrNameLst>
                                      </p:cBhvr>
                                      <p:to>
                                        <p:strVal val="visible"/>
                                      </p:to>
                                    </p:set>
                                    <p:anim calcmode="lin" valueType="num">
                                      <p:cBhvr>
                                        <p:cTn id="12" dur="500" fill="hold"/>
                                        <p:tgtEl>
                                          <p:spTgt spid="5124">
                                            <p:txEl>
                                              <p:pRg st="0" end="0"/>
                                            </p:txEl>
                                          </p:spTgt>
                                        </p:tgtEl>
                                        <p:attrNameLst>
                                          <p:attrName>ppt_x</p:attrName>
                                        </p:attrNameLst>
                                      </p:cBhvr>
                                      <p:tavLst>
                                        <p:tav tm="0">
                                          <p:val>
                                            <p:strVal val="#ppt_x-.2"/>
                                          </p:val>
                                        </p:tav>
                                        <p:tav tm="100000">
                                          <p:val>
                                            <p:strVal val="#ppt_x"/>
                                          </p:val>
                                        </p:tav>
                                      </p:tavLst>
                                    </p:anim>
                                    <p:anim calcmode="lin" valueType="num">
                                      <p:cBhvr>
                                        <p:cTn id="13" dur="500" fill="hold"/>
                                        <p:tgtEl>
                                          <p:spTgt spid="512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500"/>
                                        <p:tgtEl>
                                          <p:spTgt spid="5124">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0" presetClass="entr" presetSubtype="0" fill="hold" nodeType="clickEffect">
                                  <p:stCondLst>
                                    <p:cond delay="0"/>
                                  </p:stCondLst>
                                  <p:iterate type="lt">
                                    <p:tmPct val="10000"/>
                                  </p:iterate>
                                  <p:childTnLst>
                                    <p:set>
                                      <p:cBhvr>
                                        <p:cTn id="18" dur="1" fill="hold">
                                          <p:stCondLst>
                                            <p:cond delay="0"/>
                                          </p:stCondLst>
                                        </p:cTn>
                                        <p:tgtEl>
                                          <p:spTgt spid="5124">
                                            <p:txEl>
                                              <p:pRg st="1" end="1"/>
                                            </p:txEl>
                                          </p:spTgt>
                                        </p:tgtEl>
                                        <p:attrNameLst>
                                          <p:attrName>style.visibility</p:attrName>
                                        </p:attrNameLst>
                                      </p:cBhvr>
                                      <p:to>
                                        <p:strVal val="visible"/>
                                      </p:to>
                                    </p:set>
                                    <p:animEffect transition="in" filter="fade">
                                      <p:cBhvr>
                                        <p:cTn id="19" dur="500"/>
                                        <p:tgtEl>
                                          <p:spTgt spid="5124">
                                            <p:txEl>
                                              <p:pRg st="1" end="1"/>
                                            </p:txEl>
                                          </p:spTgt>
                                        </p:tgtEl>
                                      </p:cBhvr>
                                    </p:animEffect>
                                    <p:anim calcmode="lin" valueType="num">
                                      <p:cBhvr>
                                        <p:cTn id="20" dur="500" fill="hold"/>
                                        <p:tgtEl>
                                          <p:spTgt spid="5124">
                                            <p:txEl>
                                              <p:pRg st="1" end="1"/>
                                            </p:txEl>
                                          </p:spTgt>
                                        </p:tgtEl>
                                        <p:attrNameLst>
                                          <p:attrName>ppt_x</p:attrName>
                                        </p:attrNameLst>
                                      </p:cBhvr>
                                      <p:tavLst>
                                        <p:tav tm="0">
                                          <p:val>
                                            <p:strVal val="#ppt_x-.1"/>
                                          </p:val>
                                        </p:tav>
                                        <p:tav tm="100000">
                                          <p:val>
                                            <p:strVal val="#ppt_x"/>
                                          </p:val>
                                        </p:tav>
                                      </p:tavLst>
                                    </p:anim>
                                    <p:anim calcmode="lin" valueType="num">
                                      <p:cBhvr>
                                        <p:cTn id="21" dur="500" fill="hold"/>
                                        <p:tgtEl>
                                          <p:spTgt spid="512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0" presetClass="entr" presetSubtype="0" fill="hold" nodeType="clickEffect">
                                  <p:stCondLst>
                                    <p:cond delay="0"/>
                                  </p:stCondLst>
                                  <p:iterate type="lt">
                                    <p:tmPct val="10000"/>
                                  </p:iterate>
                                  <p:childTnLst>
                                    <p:set>
                                      <p:cBhvr>
                                        <p:cTn id="25" dur="1" fill="hold">
                                          <p:stCondLst>
                                            <p:cond delay="0"/>
                                          </p:stCondLst>
                                        </p:cTn>
                                        <p:tgtEl>
                                          <p:spTgt spid="5124">
                                            <p:txEl>
                                              <p:pRg st="2" end="2"/>
                                            </p:txEl>
                                          </p:spTgt>
                                        </p:tgtEl>
                                        <p:attrNameLst>
                                          <p:attrName>style.visibility</p:attrName>
                                        </p:attrNameLst>
                                      </p:cBhvr>
                                      <p:to>
                                        <p:strVal val="visible"/>
                                      </p:to>
                                    </p:set>
                                    <p:animEffect transition="in" filter="fade">
                                      <p:cBhvr>
                                        <p:cTn id="26" dur="500"/>
                                        <p:tgtEl>
                                          <p:spTgt spid="5124">
                                            <p:txEl>
                                              <p:pRg st="2" end="2"/>
                                            </p:txEl>
                                          </p:spTgt>
                                        </p:tgtEl>
                                      </p:cBhvr>
                                    </p:animEffect>
                                    <p:anim calcmode="lin" valueType="num">
                                      <p:cBhvr>
                                        <p:cTn id="27" dur="500" fill="hold"/>
                                        <p:tgtEl>
                                          <p:spTgt spid="5124">
                                            <p:txEl>
                                              <p:pRg st="2" end="2"/>
                                            </p:txEl>
                                          </p:spTgt>
                                        </p:tgtEl>
                                        <p:attrNameLst>
                                          <p:attrName>ppt_x</p:attrName>
                                        </p:attrNameLst>
                                      </p:cBhvr>
                                      <p:tavLst>
                                        <p:tav tm="0">
                                          <p:val>
                                            <p:strVal val="#ppt_x-.1"/>
                                          </p:val>
                                        </p:tav>
                                        <p:tav tm="100000">
                                          <p:val>
                                            <p:strVal val="#ppt_x"/>
                                          </p:val>
                                        </p:tav>
                                      </p:tavLst>
                                    </p:anim>
                                    <p:anim calcmode="lin" valueType="num">
                                      <p:cBhvr>
                                        <p:cTn id="28" dur="500" fill="hold"/>
                                        <p:tgtEl>
                                          <p:spTgt spid="512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0" presetClass="entr" presetSubtype="0" fill="hold" nodeType="clickEffect">
                                  <p:stCondLst>
                                    <p:cond delay="0"/>
                                  </p:stCondLst>
                                  <p:iterate type="lt">
                                    <p:tmPct val="10000"/>
                                  </p:iterate>
                                  <p:childTnLst>
                                    <p:set>
                                      <p:cBhvr>
                                        <p:cTn id="32" dur="1" fill="hold">
                                          <p:stCondLst>
                                            <p:cond delay="0"/>
                                          </p:stCondLst>
                                        </p:cTn>
                                        <p:tgtEl>
                                          <p:spTgt spid="5124">
                                            <p:txEl>
                                              <p:pRg st="3" end="3"/>
                                            </p:txEl>
                                          </p:spTgt>
                                        </p:tgtEl>
                                        <p:attrNameLst>
                                          <p:attrName>style.visibility</p:attrName>
                                        </p:attrNameLst>
                                      </p:cBhvr>
                                      <p:to>
                                        <p:strVal val="visible"/>
                                      </p:to>
                                    </p:set>
                                    <p:animEffect transition="in" filter="fade">
                                      <p:cBhvr>
                                        <p:cTn id="33" dur="500"/>
                                        <p:tgtEl>
                                          <p:spTgt spid="5124">
                                            <p:txEl>
                                              <p:pRg st="3" end="3"/>
                                            </p:txEl>
                                          </p:spTgt>
                                        </p:tgtEl>
                                      </p:cBhvr>
                                    </p:animEffect>
                                    <p:anim calcmode="lin" valueType="num">
                                      <p:cBhvr>
                                        <p:cTn id="34" dur="500" fill="hold"/>
                                        <p:tgtEl>
                                          <p:spTgt spid="5124">
                                            <p:txEl>
                                              <p:pRg st="3" end="3"/>
                                            </p:txEl>
                                          </p:spTgt>
                                        </p:tgtEl>
                                        <p:attrNameLst>
                                          <p:attrName>ppt_x</p:attrName>
                                        </p:attrNameLst>
                                      </p:cBhvr>
                                      <p:tavLst>
                                        <p:tav tm="0">
                                          <p:val>
                                            <p:strVal val="#ppt_x-.1"/>
                                          </p:val>
                                        </p:tav>
                                        <p:tav tm="100000">
                                          <p:val>
                                            <p:strVal val="#ppt_x"/>
                                          </p:val>
                                        </p:tav>
                                      </p:tavLst>
                                    </p:anim>
                                    <p:anim calcmode="lin" valueType="num">
                                      <p:cBhvr>
                                        <p:cTn id="35" dur="500" fill="hold"/>
                                        <p:tgtEl>
                                          <p:spTgt spid="512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0" presetClass="entr" presetSubtype="0" fill="hold" nodeType="clickEffect">
                                  <p:stCondLst>
                                    <p:cond delay="0"/>
                                  </p:stCondLst>
                                  <p:iterate type="lt">
                                    <p:tmPct val="10000"/>
                                  </p:iterate>
                                  <p:childTnLst>
                                    <p:set>
                                      <p:cBhvr>
                                        <p:cTn id="39" dur="1" fill="hold">
                                          <p:stCondLst>
                                            <p:cond delay="0"/>
                                          </p:stCondLst>
                                        </p:cTn>
                                        <p:tgtEl>
                                          <p:spTgt spid="5124">
                                            <p:txEl>
                                              <p:pRg st="4" end="4"/>
                                            </p:txEl>
                                          </p:spTgt>
                                        </p:tgtEl>
                                        <p:attrNameLst>
                                          <p:attrName>style.visibility</p:attrName>
                                        </p:attrNameLst>
                                      </p:cBhvr>
                                      <p:to>
                                        <p:strVal val="visible"/>
                                      </p:to>
                                    </p:set>
                                    <p:animEffect transition="in" filter="fade">
                                      <p:cBhvr>
                                        <p:cTn id="40" dur="500"/>
                                        <p:tgtEl>
                                          <p:spTgt spid="5124">
                                            <p:txEl>
                                              <p:pRg st="4" end="4"/>
                                            </p:txEl>
                                          </p:spTgt>
                                        </p:tgtEl>
                                      </p:cBhvr>
                                    </p:animEffect>
                                    <p:anim calcmode="lin" valueType="num">
                                      <p:cBhvr>
                                        <p:cTn id="41" dur="500" fill="hold"/>
                                        <p:tgtEl>
                                          <p:spTgt spid="5124">
                                            <p:txEl>
                                              <p:pRg st="4" end="4"/>
                                            </p:txEl>
                                          </p:spTgt>
                                        </p:tgtEl>
                                        <p:attrNameLst>
                                          <p:attrName>ppt_x</p:attrName>
                                        </p:attrNameLst>
                                      </p:cBhvr>
                                      <p:tavLst>
                                        <p:tav tm="0">
                                          <p:val>
                                            <p:strVal val="#ppt_x-.1"/>
                                          </p:val>
                                        </p:tav>
                                        <p:tav tm="100000">
                                          <p:val>
                                            <p:strVal val="#ppt_x"/>
                                          </p:val>
                                        </p:tav>
                                      </p:tavLst>
                                    </p:anim>
                                    <p:anim calcmode="lin" valueType="num">
                                      <p:cBhvr>
                                        <p:cTn id="42" dur="500" fill="hold"/>
                                        <p:tgtEl>
                                          <p:spTgt spid="512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0" presetClass="entr" presetSubtype="0" fill="hold" nodeType="clickEffect">
                                  <p:stCondLst>
                                    <p:cond delay="0"/>
                                  </p:stCondLst>
                                  <p:iterate type="lt">
                                    <p:tmPct val="10000"/>
                                  </p:iterate>
                                  <p:childTnLst>
                                    <p:set>
                                      <p:cBhvr>
                                        <p:cTn id="46" dur="1" fill="hold">
                                          <p:stCondLst>
                                            <p:cond delay="0"/>
                                          </p:stCondLst>
                                        </p:cTn>
                                        <p:tgtEl>
                                          <p:spTgt spid="5124">
                                            <p:txEl>
                                              <p:pRg st="5" end="5"/>
                                            </p:txEl>
                                          </p:spTgt>
                                        </p:tgtEl>
                                        <p:attrNameLst>
                                          <p:attrName>style.visibility</p:attrName>
                                        </p:attrNameLst>
                                      </p:cBhvr>
                                      <p:to>
                                        <p:strVal val="visible"/>
                                      </p:to>
                                    </p:set>
                                    <p:animEffect transition="in" filter="fade">
                                      <p:cBhvr>
                                        <p:cTn id="47" dur="500"/>
                                        <p:tgtEl>
                                          <p:spTgt spid="5124">
                                            <p:txEl>
                                              <p:pRg st="5" end="5"/>
                                            </p:txEl>
                                          </p:spTgt>
                                        </p:tgtEl>
                                      </p:cBhvr>
                                    </p:animEffect>
                                    <p:anim calcmode="lin" valueType="num">
                                      <p:cBhvr>
                                        <p:cTn id="48" dur="500" fill="hold"/>
                                        <p:tgtEl>
                                          <p:spTgt spid="5124">
                                            <p:txEl>
                                              <p:pRg st="5" end="5"/>
                                            </p:txEl>
                                          </p:spTgt>
                                        </p:tgtEl>
                                        <p:attrNameLst>
                                          <p:attrName>ppt_x</p:attrName>
                                        </p:attrNameLst>
                                      </p:cBhvr>
                                      <p:tavLst>
                                        <p:tav tm="0">
                                          <p:val>
                                            <p:strVal val="#ppt_x-.1"/>
                                          </p:val>
                                        </p:tav>
                                        <p:tav tm="100000">
                                          <p:val>
                                            <p:strVal val="#ppt_x"/>
                                          </p:val>
                                        </p:tav>
                                      </p:tavLst>
                                    </p:anim>
                                    <p:anim calcmode="lin" valueType="num">
                                      <p:cBhvr>
                                        <p:cTn id="49" dur="500" fill="hold"/>
                                        <p:tgtEl>
                                          <p:spTgt spid="512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40" presetClass="entr" presetSubtype="0" fill="hold" nodeType="clickEffect">
                                  <p:stCondLst>
                                    <p:cond delay="0"/>
                                  </p:stCondLst>
                                  <p:iterate type="lt">
                                    <p:tmPct val="10000"/>
                                  </p:iterate>
                                  <p:childTnLst>
                                    <p:set>
                                      <p:cBhvr>
                                        <p:cTn id="53" dur="1" fill="hold">
                                          <p:stCondLst>
                                            <p:cond delay="0"/>
                                          </p:stCondLst>
                                        </p:cTn>
                                        <p:tgtEl>
                                          <p:spTgt spid="5124">
                                            <p:txEl>
                                              <p:pRg st="6" end="6"/>
                                            </p:txEl>
                                          </p:spTgt>
                                        </p:tgtEl>
                                        <p:attrNameLst>
                                          <p:attrName>style.visibility</p:attrName>
                                        </p:attrNameLst>
                                      </p:cBhvr>
                                      <p:to>
                                        <p:strVal val="visible"/>
                                      </p:to>
                                    </p:set>
                                    <p:animEffect transition="in" filter="fade">
                                      <p:cBhvr>
                                        <p:cTn id="54" dur="500"/>
                                        <p:tgtEl>
                                          <p:spTgt spid="5124">
                                            <p:txEl>
                                              <p:pRg st="6" end="6"/>
                                            </p:txEl>
                                          </p:spTgt>
                                        </p:tgtEl>
                                      </p:cBhvr>
                                    </p:animEffect>
                                    <p:anim calcmode="lin" valueType="num">
                                      <p:cBhvr>
                                        <p:cTn id="55" dur="500" fill="hold"/>
                                        <p:tgtEl>
                                          <p:spTgt spid="5124">
                                            <p:txEl>
                                              <p:pRg st="6" end="6"/>
                                            </p:txEl>
                                          </p:spTgt>
                                        </p:tgtEl>
                                        <p:attrNameLst>
                                          <p:attrName>ppt_x</p:attrName>
                                        </p:attrNameLst>
                                      </p:cBhvr>
                                      <p:tavLst>
                                        <p:tav tm="0">
                                          <p:val>
                                            <p:strVal val="#ppt_x-.1"/>
                                          </p:val>
                                        </p:tav>
                                        <p:tav tm="100000">
                                          <p:val>
                                            <p:strVal val="#ppt_x"/>
                                          </p:val>
                                        </p:tav>
                                      </p:tavLst>
                                    </p:anim>
                                    <p:anim calcmode="lin" valueType="num">
                                      <p:cBhvr>
                                        <p:cTn id="56" dur="500" fill="hold"/>
                                        <p:tgtEl>
                                          <p:spTgt spid="512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0" presetClass="entr" presetSubtype="0" fill="hold" nodeType="clickEffect">
                                  <p:stCondLst>
                                    <p:cond delay="0"/>
                                  </p:stCondLst>
                                  <p:iterate type="lt">
                                    <p:tmPct val="10000"/>
                                  </p:iterate>
                                  <p:childTnLst>
                                    <p:set>
                                      <p:cBhvr>
                                        <p:cTn id="60" dur="1" fill="hold">
                                          <p:stCondLst>
                                            <p:cond delay="0"/>
                                          </p:stCondLst>
                                        </p:cTn>
                                        <p:tgtEl>
                                          <p:spTgt spid="5124">
                                            <p:txEl>
                                              <p:pRg st="7" end="7"/>
                                            </p:txEl>
                                          </p:spTgt>
                                        </p:tgtEl>
                                        <p:attrNameLst>
                                          <p:attrName>style.visibility</p:attrName>
                                        </p:attrNameLst>
                                      </p:cBhvr>
                                      <p:to>
                                        <p:strVal val="visible"/>
                                      </p:to>
                                    </p:set>
                                    <p:animEffect transition="in" filter="fade">
                                      <p:cBhvr>
                                        <p:cTn id="61" dur="500"/>
                                        <p:tgtEl>
                                          <p:spTgt spid="5124">
                                            <p:txEl>
                                              <p:pRg st="7" end="7"/>
                                            </p:txEl>
                                          </p:spTgt>
                                        </p:tgtEl>
                                      </p:cBhvr>
                                    </p:animEffect>
                                    <p:anim calcmode="lin" valueType="num">
                                      <p:cBhvr>
                                        <p:cTn id="62" dur="500" fill="hold"/>
                                        <p:tgtEl>
                                          <p:spTgt spid="5124">
                                            <p:txEl>
                                              <p:pRg st="7" end="7"/>
                                            </p:txEl>
                                          </p:spTgt>
                                        </p:tgtEl>
                                        <p:attrNameLst>
                                          <p:attrName>ppt_x</p:attrName>
                                        </p:attrNameLst>
                                      </p:cBhvr>
                                      <p:tavLst>
                                        <p:tav tm="0">
                                          <p:val>
                                            <p:strVal val="#ppt_x-.1"/>
                                          </p:val>
                                        </p:tav>
                                        <p:tav tm="100000">
                                          <p:val>
                                            <p:strVal val="#ppt_x"/>
                                          </p:val>
                                        </p:tav>
                                      </p:tavLst>
                                    </p:anim>
                                    <p:anim calcmode="lin" valueType="num">
                                      <p:cBhvr>
                                        <p:cTn id="63" dur="500" fill="hold"/>
                                        <p:tgtEl>
                                          <p:spTgt spid="512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0" presetClass="entr" presetSubtype="0" fill="hold" nodeType="clickEffect">
                                  <p:stCondLst>
                                    <p:cond delay="0"/>
                                  </p:stCondLst>
                                  <p:iterate type="lt">
                                    <p:tmPct val="10000"/>
                                  </p:iterate>
                                  <p:childTnLst>
                                    <p:set>
                                      <p:cBhvr>
                                        <p:cTn id="67" dur="1" fill="hold">
                                          <p:stCondLst>
                                            <p:cond delay="0"/>
                                          </p:stCondLst>
                                        </p:cTn>
                                        <p:tgtEl>
                                          <p:spTgt spid="5124">
                                            <p:txEl>
                                              <p:pRg st="8" end="8"/>
                                            </p:txEl>
                                          </p:spTgt>
                                        </p:tgtEl>
                                        <p:attrNameLst>
                                          <p:attrName>style.visibility</p:attrName>
                                        </p:attrNameLst>
                                      </p:cBhvr>
                                      <p:to>
                                        <p:strVal val="visible"/>
                                      </p:to>
                                    </p:set>
                                    <p:animEffect transition="in" filter="fade">
                                      <p:cBhvr>
                                        <p:cTn id="68" dur="500"/>
                                        <p:tgtEl>
                                          <p:spTgt spid="5124">
                                            <p:txEl>
                                              <p:pRg st="8" end="8"/>
                                            </p:txEl>
                                          </p:spTgt>
                                        </p:tgtEl>
                                      </p:cBhvr>
                                    </p:animEffect>
                                    <p:anim calcmode="lin" valueType="num">
                                      <p:cBhvr>
                                        <p:cTn id="69" dur="500" fill="hold"/>
                                        <p:tgtEl>
                                          <p:spTgt spid="5124">
                                            <p:txEl>
                                              <p:pRg st="8" end="8"/>
                                            </p:txEl>
                                          </p:spTgt>
                                        </p:tgtEl>
                                        <p:attrNameLst>
                                          <p:attrName>ppt_x</p:attrName>
                                        </p:attrNameLst>
                                      </p:cBhvr>
                                      <p:tavLst>
                                        <p:tav tm="0">
                                          <p:val>
                                            <p:strVal val="#ppt_x-.1"/>
                                          </p:val>
                                        </p:tav>
                                        <p:tav tm="100000">
                                          <p:val>
                                            <p:strVal val="#ppt_x"/>
                                          </p:val>
                                        </p:tav>
                                      </p:tavLst>
                                    </p:anim>
                                    <p:anim calcmode="lin" valueType="num">
                                      <p:cBhvr>
                                        <p:cTn id="70" dur="500" fill="hold"/>
                                        <p:tgtEl>
                                          <p:spTgt spid="512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0" presetClass="entr" presetSubtype="0" fill="hold" nodeType="clickEffect">
                                  <p:stCondLst>
                                    <p:cond delay="0"/>
                                  </p:stCondLst>
                                  <p:iterate type="lt">
                                    <p:tmPct val="10000"/>
                                  </p:iterate>
                                  <p:childTnLst>
                                    <p:set>
                                      <p:cBhvr>
                                        <p:cTn id="74" dur="1" fill="hold">
                                          <p:stCondLst>
                                            <p:cond delay="0"/>
                                          </p:stCondLst>
                                        </p:cTn>
                                        <p:tgtEl>
                                          <p:spTgt spid="5124">
                                            <p:txEl>
                                              <p:pRg st="9" end="9"/>
                                            </p:txEl>
                                          </p:spTgt>
                                        </p:tgtEl>
                                        <p:attrNameLst>
                                          <p:attrName>style.visibility</p:attrName>
                                        </p:attrNameLst>
                                      </p:cBhvr>
                                      <p:to>
                                        <p:strVal val="visible"/>
                                      </p:to>
                                    </p:set>
                                    <p:animEffect transition="in" filter="fade">
                                      <p:cBhvr>
                                        <p:cTn id="75" dur="500"/>
                                        <p:tgtEl>
                                          <p:spTgt spid="5124">
                                            <p:txEl>
                                              <p:pRg st="9" end="9"/>
                                            </p:txEl>
                                          </p:spTgt>
                                        </p:tgtEl>
                                      </p:cBhvr>
                                    </p:animEffect>
                                    <p:anim calcmode="lin" valueType="num">
                                      <p:cBhvr>
                                        <p:cTn id="76" dur="500" fill="hold"/>
                                        <p:tgtEl>
                                          <p:spTgt spid="5124">
                                            <p:txEl>
                                              <p:pRg st="9" end="9"/>
                                            </p:txEl>
                                          </p:spTgt>
                                        </p:tgtEl>
                                        <p:attrNameLst>
                                          <p:attrName>ppt_x</p:attrName>
                                        </p:attrNameLst>
                                      </p:cBhvr>
                                      <p:tavLst>
                                        <p:tav tm="0">
                                          <p:val>
                                            <p:strVal val="#ppt_x-.1"/>
                                          </p:val>
                                        </p:tav>
                                        <p:tav tm="100000">
                                          <p:val>
                                            <p:strVal val="#ppt_x"/>
                                          </p:val>
                                        </p:tav>
                                      </p:tavLst>
                                    </p:anim>
                                    <p:anim calcmode="lin" valueType="num">
                                      <p:cBhvr>
                                        <p:cTn id="77" dur="500" fill="hold"/>
                                        <p:tgtEl>
                                          <p:spTgt spid="5124">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29" presetClass="entr" presetSubtype="0" fill="hold" nodeType="clickEffect">
                                  <p:stCondLst>
                                    <p:cond delay="0"/>
                                  </p:stCondLst>
                                  <p:childTnLst>
                                    <p:set>
                                      <p:cBhvr>
                                        <p:cTn id="81" dur="1" fill="hold">
                                          <p:stCondLst>
                                            <p:cond delay="0"/>
                                          </p:stCondLst>
                                        </p:cTn>
                                        <p:tgtEl>
                                          <p:spTgt spid="5125">
                                            <p:txEl>
                                              <p:pRg st="0" end="0"/>
                                            </p:txEl>
                                          </p:spTgt>
                                        </p:tgtEl>
                                        <p:attrNameLst>
                                          <p:attrName>style.visibility</p:attrName>
                                        </p:attrNameLst>
                                      </p:cBhvr>
                                      <p:to>
                                        <p:strVal val="visible"/>
                                      </p:to>
                                    </p:set>
                                    <p:anim calcmode="lin" valueType="num">
                                      <p:cBhvr>
                                        <p:cTn id="82"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83" dur="500" fill="hold"/>
                                        <p:tgtEl>
                                          <p:spTgt spid="512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84" dur="500"/>
                                        <p:tgtEl>
                                          <p:spTgt spid="5125">
                                            <p:txEl>
                                              <p:pRg st="0" end="0"/>
                                            </p:txEl>
                                          </p:spTgt>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52" presetClass="entr" presetSubtype="0" fill="hold" nodeType="clickEffect">
                                  <p:stCondLst>
                                    <p:cond delay="0"/>
                                  </p:stCondLst>
                                  <p:childTnLst>
                                    <p:set>
                                      <p:cBhvr>
                                        <p:cTn id="88" dur="1" fill="hold">
                                          <p:stCondLst>
                                            <p:cond delay="0"/>
                                          </p:stCondLst>
                                        </p:cTn>
                                        <p:tgtEl>
                                          <p:spTgt spid="5125">
                                            <p:txEl>
                                              <p:pRg st="1" end="1"/>
                                            </p:txEl>
                                          </p:spTgt>
                                        </p:tgtEl>
                                        <p:attrNameLst>
                                          <p:attrName>style.visibility</p:attrName>
                                        </p:attrNameLst>
                                      </p:cBhvr>
                                      <p:to>
                                        <p:strVal val="visible"/>
                                      </p:to>
                                    </p:set>
                                    <p:animScale>
                                      <p:cBhvr>
                                        <p:cTn id="89" dur="1000" decel="50000" fill="hold">
                                          <p:stCondLst>
                                            <p:cond delay="0"/>
                                          </p:stCondLst>
                                        </p:cTn>
                                        <p:tgtEl>
                                          <p:spTgt spid="512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0" dur="1000" decel="50000" fill="hold">
                                          <p:stCondLst>
                                            <p:cond delay="0"/>
                                          </p:stCondLst>
                                        </p:cTn>
                                        <p:tgtEl>
                                          <p:spTgt spid="5125">
                                            <p:txEl>
                                              <p:pRg st="1" end="1"/>
                                            </p:txEl>
                                          </p:spTgt>
                                        </p:tgtEl>
                                        <p:attrNameLst>
                                          <p:attrName>ppt_x,ppt_y</p:attrName>
                                        </p:attrNameLst>
                                      </p:cBhvr>
                                      <p:rCtr x="0" y="0"/>
                                    </p:animMotion>
                                    <p:animEffect transition="in" filter="fade">
                                      <p:cBhvr>
                                        <p:cTn id="91" dur="1000"/>
                                        <p:tgtEl>
                                          <p:spTgt spid="5125">
                                            <p:txEl>
                                              <p:pRg st="1" end="1"/>
                                            </p:txEl>
                                          </p:spTgt>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52" presetClass="entr" presetSubtype="0" fill="hold" nodeType="clickEffect">
                                  <p:stCondLst>
                                    <p:cond delay="0"/>
                                  </p:stCondLst>
                                  <p:childTnLst>
                                    <p:set>
                                      <p:cBhvr>
                                        <p:cTn id="95" dur="1" fill="hold">
                                          <p:stCondLst>
                                            <p:cond delay="0"/>
                                          </p:stCondLst>
                                        </p:cTn>
                                        <p:tgtEl>
                                          <p:spTgt spid="5125">
                                            <p:txEl>
                                              <p:pRg st="2" end="2"/>
                                            </p:txEl>
                                          </p:spTgt>
                                        </p:tgtEl>
                                        <p:attrNameLst>
                                          <p:attrName>style.visibility</p:attrName>
                                        </p:attrNameLst>
                                      </p:cBhvr>
                                      <p:to>
                                        <p:strVal val="visible"/>
                                      </p:to>
                                    </p:set>
                                    <p:animScale>
                                      <p:cBhvr>
                                        <p:cTn id="96" dur="1000" decel="50000" fill="hold">
                                          <p:stCondLst>
                                            <p:cond delay="0"/>
                                          </p:stCondLst>
                                        </p:cTn>
                                        <p:tgtEl>
                                          <p:spTgt spid="512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7" dur="1000" decel="50000" fill="hold">
                                          <p:stCondLst>
                                            <p:cond delay="0"/>
                                          </p:stCondLst>
                                        </p:cTn>
                                        <p:tgtEl>
                                          <p:spTgt spid="5125">
                                            <p:txEl>
                                              <p:pRg st="2" end="2"/>
                                            </p:txEl>
                                          </p:spTgt>
                                        </p:tgtEl>
                                        <p:attrNameLst>
                                          <p:attrName>ppt_x,ppt_y</p:attrName>
                                        </p:attrNameLst>
                                      </p:cBhvr>
                                      <p:rCtr x="0" y="0"/>
                                    </p:animMotion>
                                    <p:animEffect transition="in" filter="fade">
                                      <p:cBhvr>
                                        <p:cTn id="98" dur="1000"/>
                                        <p:tgtEl>
                                          <p:spTgt spid="5125">
                                            <p:txEl>
                                              <p:pRg st="2" end="2"/>
                                            </p:txEl>
                                          </p:spTgt>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52" presetClass="entr" presetSubtype="0" fill="hold" nodeType="clickEffect">
                                  <p:stCondLst>
                                    <p:cond delay="0"/>
                                  </p:stCondLst>
                                  <p:childTnLst>
                                    <p:set>
                                      <p:cBhvr>
                                        <p:cTn id="102" dur="1" fill="hold">
                                          <p:stCondLst>
                                            <p:cond delay="0"/>
                                          </p:stCondLst>
                                        </p:cTn>
                                        <p:tgtEl>
                                          <p:spTgt spid="5125">
                                            <p:txEl>
                                              <p:pRg st="3" end="3"/>
                                            </p:txEl>
                                          </p:spTgt>
                                        </p:tgtEl>
                                        <p:attrNameLst>
                                          <p:attrName>style.visibility</p:attrName>
                                        </p:attrNameLst>
                                      </p:cBhvr>
                                      <p:to>
                                        <p:strVal val="visible"/>
                                      </p:to>
                                    </p:set>
                                    <p:animScale>
                                      <p:cBhvr>
                                        <p:cTn id="103" dur="1000" decel="50000" fill="hold">
                                          <p:stCondLst>
                                            <p:cond delay="0"/>
                                          </p:stCondLst>
                                        </p:cTn>
                                        <p:tgtEl>
                                          <p:spTgt spid="512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4" dur="1000" decel="50000" fill="hold">
                                          <p:stCondLst>
                                            <p:cond delay="0"/>
                                          </p:stCondLst>
                                        </p:cTn>
                                        <p:tgtEl>
                                          <p:spTgt spid="5125">
                                            <p:txEl>
                                              <p:pRg st="3" end="3"/>
                                            </p:txEl>
                                          </p:spTgt>
                                        </p:tgtEl>
                                        <p:attrNameLst>
                                          <p:attrName>ppt_x,ppt_y</p:attrName>
                                        </p:attrNameLst>
                                      </p:cBhvr>
                                      <p:rCtr x="0" y="0"/>
                                    </p:animMotion>
                                    <p:animEffect transition="in" filter="fade">
                                      <p:cBhvr>
                                        <p:cTn id="105" dur="1000"/>
                                        <p:tgtEl>
                                          <p:spTgt spid="5125">
                                            <p:txEl>
                                              <p:pRg st="3" end="3"/>
                                            </p:txEl>
                                          </p:spTgt>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52" presetClass="entr" presetSubtype="0" fill="hold" nodeType="clickEffect">
                                  <p:stCondLst>
                                    <p:cond delay="0"/>
                                  </p:stCondLst>
                                  <p:childTnLst>
                                    <p:set>
                                      <p:cBhvr>
                                        <p:cTn id="109" dur="1" fill="hold">
                                          <p:stCondLst>
                                            <p:cond delay="0"/>
                                          </p:stCondLst>
                                        </p:cTn>
                                        <p:tgtEl>
                                          <p:spTgt spid="5125">
                                            <p:txEl>
                                              <p:pRg st="4" end="4"/>
                                            </p:txEl>
                                          </p:spTgt>
                                        </p:tgtEl>
                                        <p:attrNameLst>
                                          <p:attrName>style.visibility</p:attrName>
                                        </p:attrNameLst>
                                      </p:cBhvr>
                                      <p:to>
                                        <p:strVal val="visible"/>
                                      </p:to>
                                    </p:set>
                                    <p:animScale>
                                      <p:cBhvr>
                                        <p:cTn id="110" dur="1000" decel="50000" fill="hold">
                                          <p:stCondLst>
                                            <p:cond delay="0"/>
                                          </p:stCondLst>
                                        </p:cTn>
                                        <p:tgtEl>
                                          <p:spTgt spid="512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1" dur="1000" decel="50000" fill="hold">
                                          <p:stCondLst>
                                            <p:cond delay="0"/>
                                          </p:stCondLst>
                                        </p:cTn>
                                        <p:tgtEl>
                                          <p:spTgt spid="5125">
                                            <p:txEl>
                                              <p:pRg st="4" end="4"/>
                                            </p:txEl>
                                          </p:spTgt>
                                        </p:tgtEl>
                                        <p:attrNameLst>
                                          <p:attrName>ppt_x,ppt_y</p:attrName>
                                        </p:attrNameLst>
                                      </p:cBhvr>
                                      <p:rCtr x="0" y="0"/>
                                    </p:animMotion>
                                    <p:animEffect transition="in" filter="fade">
                                      <p:cBhvr>
                                        <p:cTn id="112" dur="1000"/>
                                        <p:tgtEl>
                                          <p:spTgt spid="5125">
                                            <p:txEl>
                                              <p:pRg st="4" end="4"/>
                                            </p:txEl>
                                          </p:spTgt>
                                        </p:tgtEl>
                                      </p:cBhvr>
                                    </p:animEffect>
                                  </p:childTnLst>
                                </p:cTn>
                              </p:par>
                              <p:par>
                                <p:cTn id="113" presetID="15" presetClass="entr" presetSubtype="0" fill="hold" nodeType="withEffect">
                                  <p:stCondLst>
                                    <p:cond delay="0"/>
                                  </p:stCondLst>
                                  <p:childTnLst>
                                    <p:set>
                                      <p:cBhvr>
                                        <p:cTn id="114" dur="1" fill="hold">
                                          <p:stCondLst>
                                            <p:cond delay="0"/>
                                          </p:stCondLst>
                                        </p:cTn>
                                        <p:tgtEl>
                                          <p:spTgt spid="5126"/>
                                        </p:tgtEl>
                                        <p:attrNameLst>
                                          <p:attrName>style.visibility</p:attrName>
                                        </p:attrNameLst>
                                      </p:cBhvr>
                                      <p:to>
                                        <p:strVal val="visible"/>
                                      </p:to>
                                    </p:set>
                                    <p:anim calcmode="lin" valueType="num">
                                      <p:cBhvr>
                                        <p:cTn id="115" dur="2000" fill="hold"/>
                                        <p:tgtEl>
                                          <p:spTgt spid="5126"/>
                                        </p:tgtEl>
                                        <p:attrNameLst>
                                          <p:attrName>ppt_w</p:attrName>
                                        </p:attrNameLst>
                                      </p:cBhvr>
                                      <p:tavLst>
                                        <p:tav tm="0">
                                          <p:val>
                                            <p:fltVal val="0"/>
                                          </p:val>
                                        </p:tav>
                                        <p:tav tm="100000">
                                          <p:val>
                                            <p:strVal val="#ppt_w"/>
                                          </p:val>
                                        </p:tav>
                                      </p:tavLst>
                                    </p:anim>
                                    <p:anim calcmode="lin" valueType="num">
                                      <p:cBhvr>
                                        <p:cTn id="116" dur="2000" fill="hold"/>
                                        <p:tgtEl>
                                          <p:spTgt spid="5126"/>
                                        </p:tgtEl>
                                        <p:attrNameLst>
                                          <p:attrName>ppt_h</p:attrName>
                                        </p:attrNameLst>
                                      </p:cBhvr>
                                      <p:tavLst>
                                        <p:tav tm="0">
                                          <p:val>
                                            <p:fltVal val="0"/>
                                          </p:val>
                                        </p:tav>
                                        <p:tav tm="100000">
                                          <p:val>
                                            <p:strVal val="#ppt_h"/>
                                          </p:val>
                                        </p:tav>
                                      </p:tavLst>
                                    </p:anim>
                                    <p:anim calcmode="lin" valueType="num">
                                      <p:cBhvr>
                                        <p:cTn id="117" dur="2000" fill="hold"/>
                                        <p:tgtEl>
                                          <p:spTgt spid="5126"/>
                                        </p:tgtEl>
                                        <p:attrNameLst>
                                          <p:attrName>ppt_x</p:attrName>
                                        </p:attrNameLst>
                                      </p:cBhvr>
                                      <p:tavLst>
                                        <p:tav tm="0" fmla="#ppt_x+(cos(-2*pi*(1-$))*-#ppt_x-sin(-2*pi*(1-$))*(1-#ppt_y))*(1-$)">
                                          <p:val>
                                            <p:fltVal val="0"/>
                                          </p:val>
                                        </p:tav>
                                        <p:tav tm="100000">
                                          <p:val>
                                            <p:fltVal val="1"/>
                                          </p:val>
                                        </p:tav>
                                      </p:tavLst>
                                    </p:anim>
                                    <p:anim calcmode="lin" valueType="num">
                                      <p:cBhvr>
                                        <p:cTn id="118" dur="2000" fill="hold"/>
                                        <p:tgtEl>
                                          <p:spTgt spid="51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autoUpdateAnimBg="0"/>
      <p:bldP spid="5126"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064A078-1C02-C2D5-B830-D997C343D814}"/>
              </a:ext>
            </a:extLst>
          </p:cNvPr>
          <p:cNvPicPr>
            <a:picLocks noChangeAspect="1"/>
          </p:cNvPicPr>
          <p:nvPr/>
        </p:nvPicPr>
        <p:blipFill rotWithShape="1">
          <a:blip r:embed="rId2"/>
          <a:srcRect l="5682" r="3312"/>
          <a:stretch/>
        </p:blipFill>
        <p:spPr>
          <a:xfrm>
            <a:off x="4876927" y="1736525"/>
            <a:ext cx="4190890" cy="4892875"/>
          </a:xfrm>
          <a:prstGeom prst="rect">
            <a:avLst/>
          </a:prstGeom>
        </p:spPr>
      </p:pic>
      <p:sp>
        <p:nvSpPr>
          <p:cNvPr id="6146" name="Rectangle 3">
            <a:extLst>
              <a:ext uri="{FF2B5EF4-FFF2-40B4-BE49-F238E27FC236}">
                <a16:creationId xmlns:a16="http://schemas.microsoft.com/office/drawing/2014/main" id="{A4C632B3-D28D-B00A-6159-51E9BFEB8692}"/>
              </a:ext>
            </a:extLst>
          </p:cNvPr>
          <p:cNvSpPr>
            <a:spLocks noChangeArrowheads="1"/>
          </p:cNvSpPr>
          <p:nvPr/>
        </p:nvSpPr>
        <p:spPr bwMode="auto">
          <a:xfrm>
            <a:off x="0" y="5867400"/>
            <a:ext cx="3429000" cy="762000"/>
          </a:xfrm>
          <a:prstGeom prst="rect">
            <a:avLst/>
          </a:prstGeom>
          <a:solidFill>
            <a:schemeClr val="bg1"/>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endParaRPr lang="sr-Latn-CS" altLang="en-US">
              <a:latin typeface="Arial" panose="020B0604020202020204" pitchFamily="34" charset="0"/>
            </a:endParaRPr>
          </a:p>
        </p:txBody>
      </p:sp>
      <p:sp>
        <p:nvSpPr>
          <p:cNvPr id="6147" name="Text Box 4">
            <a:extLst>
              <a:ext uri="{FF2B5EF4-FFF2-40B4-BE49-F238E27FC236}">
                <a16:creationId xmlns:a16="http://schemas.microsoft.com/office/drawing/2014/main" id="{15141EA8-8D21-225B-01F0-D86120C2711A}"/>
              </a:ext>
            </a:extLst>
          </p:cNvPr>
          <p:cNvSpPr txBox="1">
            <a:spLocks noChangeArrowheads="1"/>
          </p:cNvSpPr>
          <p:nvPr/>
        </p:nvSpPr>
        <p:spPr bwMode="auto">
          <a:xfrm>
            <a:off x="685850" y="69241"/>
            <a:ext cx="7772300" cy="43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lnSpc>
                <a:spcPct val="65000"/>
              </a:lnSpc>
              <a:spcBef>
                <a:spcPct val="50000"/>
              </a:spcBef>
            </a:pPr>
            <a:r>
              <a:rPr lang="sr-Latn-CS" altLang="en-US" sz="3200" b="1" dirty="0" err="1">
                <a:solidFill>
                  <a:srgbClr val="000066"/>
                </a:solidFill>
                <a:latin typeface="Comic Sans MS" panose="030F0702030302020204" pitchFamily="66" charset="0"/>
              </a:rPr>
              <a:t>Hiatus</a:t>
            </a:r>
            <a:r>
              <a:rPr lang="sr-Latn-CS" altLang="en-US" sz="3200" b="1" dirty="0">
                <a:solidFill>
                  <a:srgbClr val="000066"/>
                </a:solidFill>
                <a:latin typeface="Comic Sans MS" panose="030F0702030302020204" pitchFamily="66" charset="0"/>
              </a:rPr>
              <a:t> </a:t>
            </a:r>
            <a:r>
              <a:rPr lang="sr-Latn-CS" altLang="en-US" sz="3200" b="1" dirty="0" err="1">
                <a:solidFill>
                  <a:srgbClr val="000066"/>
                </a:solidFill>
                <a:latin typeface="Comic Sans MS" panose="030F0702030302020204" pitchFamily="66" charset="0"/>
              </a:rPr>
              <a:t>subinguinalis</a:t>
            </a:r>
            <a:r>
              <a:rPr lang="en-GB" altLang="en-US" sz="3200" b="1" dirty="0">
                <a:solidFill>
                  <a:srgbClr val="000066"/>
                </a:solidFill>
                <a:latin typeface="Comic Sans MS" panose="030F0702030302020204" pitchFamily="66" charset="0"/>
              </a:rPr>
              <a:t> </a:t>
            </a:r>
            <a:r>
              <a:rPr lang="en-GB" altLang="en-US" sz="2800" b="1" i="1" dirty="0">
                <a:solidFill>
                  <a:srgbClr val="000066"/>
                </a:solidFill>
                <a:latin typeface="Book Antiqua" panose="02040602050305030304" pitchFamily="18" charset="0"/>
              </a:rPr>
              <a:t>(retro-inguinal space)</a:t>
            </a:r>
            <a:endParaRPr lang="sr-Latn-CS" altLang="en-US" sz="2800" b="1" i="1" dirty="0">
              <a:solidFill>
                <a:srgbClr val="000066"/>
              </a:solidFill>
              <a:latin typeface="Book Antiqua" panose="02040602050305030304" pitchFamily="18" charset="0"/>
            </a:endParaRPr>
          </a:p>
        </p:txBody>
      </p:sp>
      <p:sp>
        <p:nvSpPr>
          <p:cNvPr id="6148" name="Text Box 8">
            <a:extLst>
              <a:ext uri="{FF2B5EF4-FFF2-40B4-BE49-F238E27FC236}">
                <a16:creationId xmlns:a16="http://schemas.microsoft.com/office/drawing/2014/main" id="{CBDC8B5E-56D8-F91B-FA29-55936718615D}"/>
              </a:ext>
            </a:extLst>
          </p:cNvPr>
          <p:cNvSpPr txBox="1">
            <a:spLocks noChangeArrowheads="1"/>
          </p:cNvSpPr>
          <p:nvPr/>
        </p:nvSpPr>
        <p:spPr bwMode="auto">
          <a:xfrm>
            <a:off x="76183" y="1615975"/>
            <a:ext cx="5867366" cy="77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lnSpc>
                <a:spcPct val="75000"/>
              </a:lnSpc>
              <a:spcBef>
                <a:spcPct val="50000"/>
              </a:spcBef>
            </a:pPr>
            <a:r>
              <a:rPr lang="en-GB" altLang="en-US" dirty="0">
                <a:solidFill>
                  <a:srgbClr val="800000"/>
                </a:solidFill>
                <a:latin typeface="Book Antiqua" panose="02040602050305030304" pitchFamily="18" charset="0"/>
              </a:rPr>
              <a:t>Boundaries</a:t>
            </a:r>
            <a:r>
              <a:rPr lang="sr-Cyrl-CS" altLang="en-US" dirty="0">
                <a:solidFill>
                  <a:srgbClr val="800000"/>
                </a:solidFill>
                <a:latin typeface="Arial" panose="020B0604020202020204" pitchFamily="34" charset="0"/>
              </a:rPr>
              <a:t>: </a:t>
            </a:r>
            <a:br>
              <a:rPr lang="en-GB" altLang="en-US" dirty="0">
                <a:solidFill>
                  <a:srgbClr val="800000"/>
                </a:solidFill>
                <a:latin typeface="Arial" panose="020B0604020202020204" pitchFamily="34" charset="0"/>
              </a:rPr>
            </a:br>
            <a:r>
              <a:rPr lang="en-GB" altLang="en-US" dirty="0">
                <a:solidFill>
                  <a:srgbClr val="800000"/>
                </a:solidFill>
                <a:latin typeface="Arial" panose="020B0604020202020204" pitchFamily="34" charset="0"/>
              </a:rPr>
              <a:t>     </a:t>
            </a:r>
            <a:r>
              <a:rPr lang="en-GB" altLang="en-US" sz="2000" i="1" dirty="0">
                <a:solidFill>
                  <a:srgbClr val="800000"/>
                </a:solidFill>
                <a:latin typeface="Book Antiqua" panose="02040602050305030304" pitchFamily="18" charset="0"/>
              </a:rPr>
              <a:t>anterior</a:t>
            </a:r>
            <a:r>
              <a:rPr lang="sr-Cyrl-CS" altLang="en-US" sz="2000" i="1" dirty="0">
                <a:solidFill>
                  <a:srgbClr val="800000"/>
                </a:solidFill>
                <a:latin typeface="Book Antiqua" panose="02040602050305030304" pitchFamily="18" charset="0"/>
              </a:rPr>
              <a:t> </a:t>
            </a:r>
            <a:r>
              <a:rPr lang="sr-Latn-CS" altLang="en-US" sz="2000" dirty="0">
                <a:solidFill>
                  <a:srgbClr val="800000"/>
                </a:solidFill>
                <a:latin typeface="Book Antiqua" panose="02040602050305030304" pitchFamily="18" charset="0"/>
              </a:rPr>
              <a:t>– </a:t>
            </a:r>
            <a:r>
              <a:rPr lang="sr-Latn-CS" altLang="en-US" sz="2000" b="1" dirty="0" err="1">
                <a:solidFill>
                  <a:srgbClr val="800000"/>
                </a:solidFill>
                <a:latin typeface="Book Antiqua" panose="02040602050305030304" pitchFamily="18" charset="0"/>
              </a:rPr>
              <a:t>lig.inguinale</a:t>
            </a:r>
            <a:br>
              <a:rPr lang="en-GB" altLang="en-US" sz="2000" b="1" dirty="0">
                <a:solidFill>
                  <a:srgbClr val="800000"/>
                </a:solidFill>
                <a:latin typeface="Book Antiqua" panose="02040602050305030304" pitchFamily="18" charset="0"/>
              </a:rPr>
            </a:br>
            <a:r>
              <a:rPr lang="en-GB" altLang="en-US" sz="2000" b="1" dirty="0">
                <a:solidFill>
                  <a:srgbClr val="800000"/>
                </a:solidFill>
                <a:latin typeface="Book Antiqua" panose="02040602050305030304" pitchFamily="18" charset="0"/>
              </a:rPr>
              <a:t>     </a:t>
            </a:r>
            <a:r>
              <a:rPr lang="en-GB" altLang="en-US" sz="2000" i="1" dirty="0">
                <a:solidFill>
                  <a:srgbClr val="800000"/>
                </a:solidFill>
                <a:latin typeface="Book Antiqua" panose="02040602050305030304" pitchFamily="18" charset="0"/>
              </a:rPr>
              <a:t>posterior</a:t>
            </a:r>
            <a:r>
              <a:rPr lang="sr-Latn-CS" altLang="en-US" sz="2000" dirty="0">
                <a:solidFill>
                  <a:srgbClr val="800000"/>
                </a:solidFill>
                <a:latin typeface="Book Antiqua" panose="02040602050305030304" pitchFamily="18" charset="0"/>
              </a:rPr>
              <a:t>– </a:t>
            </a:r>
            <a:r>
              <a:rPr lang="en-GB" altLang="en-US" sz="2000" b="1" dirty="0">
                <a:solidFill>
                  <a:srgbClr val="800000"/>
                </a:solidFill>
                <a:latin typeface="Book Antiqua" panose="02040602050305030304" pitchFamily="18" charset="0"/>
              </a:rPr>
              <a:t>anterior border of hip bone</a:t>
            </a:r>
            <a:endParaRPr lang="en-US" altLang="en-US" sz="2000" b="1" dirty="0">
              <a:solidFill>
                <a:srgbClr val="800000"/>
              </a:solidFill>
              <a:latin typeface="Book Antiqua" panose="02040602050305030304" pitchFamily="18" charset="0"/>
            </a:endParaRPr>
          </a:p>
        </p:txBody>
      </p:sp>
      <p:sp>
        <p:nvSpPr>
          <p:cNvPr id="6149" name="Rectangle 11">
            <a:extLst>
              <a:ext uri="{FF2B5EF4-FFF2-40B4-BE49-F238E27FC236}">
                <a16:creationId xmlns:a16="http://schemas.microsoft.com/office/drawing/2014/main" id="{B5F9655E-E409-055D-A5E1-49825FE869C7}"/>
              </a:ext>
            </a:extLst>
          </p:cNvPr>
          <p:cNvSpPr>
            <a:spLocks noChangeArrowheads="1"/>
          </p:cNvSpPr>
          <p:nvPr/>
        </p:nvSpPr>
        <p:spPr bwMode="auto">
          <a:xfrm>
            <a:off x="0" y="4159931"/>
            <a:ext cx="3657639"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r>
              <a:rPr lang="en-GB" altLang="en-US" b="1" dirty="0">
                <a:solidFill>
                  <a:srgbClr val="000066"/>
                </a:solidFill>
                <a:latin typeface="Arial" panose="020B0604020202020204" pitchFamily="34" charset="0"/>
              </a:rPr>
              <a:t> </a:t>
            </a:r>
            <a:r>
              <a:rPr lang="sr-Latn-CS" altLang="en-US" b="1" dirty="0" err="1">
                <a:solidFill>
                  <a:srgbClr val="000066"/>
                </a:solidFill>
                <a:latin typeface="Arial" panose="020B0604020202020204" pitchFamily="34" charset="0"/>
              </a:rPr>
              <a:t>Lacuna</a:t>
            </a:r>
            <a:r>
              <a:rPr lang="sr-Latn-CS" altLang="en-US" b="1" dirty="0">
                <a:solidFill>
                  <a:srgbClr val="000066"/>
                </a:solidFill>
                <a:latin typeface="Arial" panose="020B0604020202020204" pitchFamily="34" charset="0"/>
              </a:rPr>
              <a:t> </a:t>
            </a:r>
            <a:r>
              <a:rPr lang="sr-Latn-CS" altLang="en-US" b="1" dirty="0" err="1">
                <a:solidFill>
                  <a:srgbClr val="000066"/>
                </a:solidFill>
                <a:latin typeface="Arial" panose="020B0604020202020204" pitchFamily="34" charset="0"/>
              </a:rPr>
              <a:t>musculorum</a:t>
            </a:r>
            <a:r>
              <a:rPr lang="en-GB" altLang="en-US" b="1" dirty="0">
                <a:solidFill>
                  <a:srgbClr val="000066"/>
                </a:solidFill>
                <a:latin typeface="Arial" panose="020B0604020202020204" pitchFamily="34" charset="0"/>
              </a:rPr>
              <a:t> (laterally)</a:t>
            </a:r>
            <a:r>
              <a:rPr lang="sr-Latn-CS" altLang="en-US" b="1" dirty="0">
                <a:solidFill>
                  <a:srgbClr val="000066"/>
                </a:solidFill>
                <a:latin typeface="Arial" panose="020B0604020202020204" pitchFamily="34" charset="0"/>
              </a:rPr>
              <a:t>:</a:t>
            </a:r>
          </a:p>
          <a:p>
            <a:pPr eaLnBrk="1" hangingPunct="1"/>
            <a:r>
              <a:rPr lang="sr-Latn-CS" altLang="en-US" b="1" dirty="0">
                <a:solidFill>
                  <a:srgbClr val="000066"/>
                </a:solidFill>
                <a:latin typeface="Arial" panose="020B0604020202020204" pitchFamily="34" charset="0"/>
              </a:rPr>
              <a:t>  - n. </a:t>
            </a:r>
            <a:r>
              <a:rPr lang="sr-Latn-CS" altLang="en-US" b="1" dirty="0" err="1">
                <a:solidFill>
                  <a:srgbClr val="000066"/>
                </a:solidFill>
                <a:latin typeface="Arial" panose="020B0604020202020204" pitchFamily="34" charset="0"/>
              </a:rPr>
              <a:t>cutaneus</a:t>
            </a:r>
            <a:r>
              <a:rPr lang="sr-Latn-CS" altLang="en-US" b="1" dirty="0">
                <a:solidFill>
                  <a:srgbClr val="000066"/>
                </a:solidFill>
                <a:latin typeface="Arial" panose="020B0604020202020204" pitchFamily="34" charset="0"/>
              </a:rPr>
              <a:t> </a:t>
            </a:r>
            <a:r>
              <a:rPr lang="sr-Latn-CS" altLang="en-US" b="1" dirty="0" err="1">
                <a:solidFill>
                  <a:srgbClr val="000066"/>
                </a:solidFill>
                <a:latin typeface="Arial" panose="020B0604020202020204" pitchFamily="34" charset="0"/>
              </a:rPr>
              <a:t>femoris</a:t>
            </a:r>
            <a:r>
              <a:rPr lang="sr-Latn-CS" altLang="en-US" b="1" dirty="0">
                <a:solidFill>
                  <a:srgbClr val="000066"/>
                </a:solidFill>
                <a:latin typeface="Arial" panose="020B0604020202020204" pitchFamily="34" charset="0"/>
              </a:rPr>
              <a:t> </a:t>
            </a:r>
            <a:r>
              <a:rPr lang="sr-Latn-CS" altLang="en-US" b="1" dirty="0" err="1">
                <a:solidFill>
                  <a:srgbClr val="000066"/>
                </a:solidFill>
                <a:latin typeface="Arial" panose="020B0604020202020204" pitchFamily="34" charset="0"/>
              </a:rPr>
              <a:t>lateralis</a:t>
            </a:r>
            <a:endParaRPr lang="sr-Latn-CS" altLang="en-US" b="1" dirty="0">
              <a:solidFill>
                <a:srgbClr val="000066"/>
              </a:solidFill>
              <a:latin typeface="Arial" panose="020B0604020202020204" pitchFamily="34" charset="0"/>
            </a:endParaRPr>
          </a:p>
          <a:p>
            <a:pPr eaLnBrk="1" hangingPunct="1"/>
            <a:r>
              <a:rPr lang="sr-Latn-CS" altLang="en-US" b="1" dirty="0">
                <a:solidFill>
                  <a:srgbClr val="000066"/>
                </a:solidFill>
                <a:latin typeface="Arial" panose="020B0604020202020204" pitchFamily="34" charset="0"/>
              </a:rPr>
              <a:t>  - m. </a:t>
            </a:r>
            <a:r>
              <a:rPr lang="sr-Latn-CS" altLang="en-US" b="1" dirty="0" err="1">
                <a:solidFill>
                  <a:srgbClr val="000066"/>
                </a:solidFill>
                <a:latin typeface="Arial" panose="020B0604020202020204" pitchFamily="34" charset="0"/>
              </a:rPr>
              <a:t>iliopsoas</a:t>
            </a:r>
            <a:endParaRPr lang="sr-Latn-CS" altLang="en-US" b="1" dirty="0">
              <a:solidFill>
                <a:srgbClr val="000066"/>
              </a:solidFill>
              <a:latin typeface="Arial" panose="020B0604020202020204" pitchFamily="34" charset="0"/>
            </a:endParaRPr>
          </a:p>
          <a:p>
            <a:pPr eaLnBrk="1" hangingPunct="1"/>
            <a:r>
              <a:rPr lang="sr-Latn-CS" altLang="en-US" b="1" dirty="0">
                <a:solidFill>
                  <a:srgbClr val="000066"/>
                </a:solidFill>
                <a:latin typeface="Arial" panose="020B0604020202020204" pitchFamily="34" charset="0"/>
              </a:rPr>
              <a:t>  - n. </a:t>
            </a:r>
            <a:r>
              <a:rPr lang="sr-Latn-CS" altLang="en-US" b="1" dirty="0" err="1">
                <a:solidFill>
                  <a:srgbClr val="000066"/>
                </a:solidFill>
                <a:latin typeface="Arial" panose="020B0604020202020204" pitchFamily="34" charset="0"/>
              </a:rPr>
              <a:t>femoralis</a:t>
            </a:r>
            <a:endParaRPr lang="en-US" altLang="en-US" b="1" dirty="0">
              <a:solidFill>
                <a:srgbClr val="000066"/>
              </a:solidFill>
              <a:latin typeface="Arial" panose="020B0604020202020204" pitchFamily="34" charset="0"/>
            </a:endParaRPr>
          </a:p>
        </p:txBody>
      </p:sp>
      <p:sp>
        <p:nvSpPr>
          <p:cNvPr id="6150" name="Rectangle 12">
            <a:extLst>
              <a:ext uri="{FF2B5EF4-FFF2-40B4-BE49-F238E27FC236}">
                <a16:creationId xmlns:a16="http://schemas.microsoft.com/office/drawing/2014/main" id="{1CBFA797-C098-E270-449C-810A99270669}"/>
              </a:ext>
            </a:extLst>
          </p:cNvPr>
          <p:cNvSpPr>
            <a:spLocks noChangeArrowheads="1"/>
          </p:cNvSpPr>
          <p:nvPr/>
        </p:nvSpPr>
        <p:spPr bwMode="auto">
          <a:xfrm>
            <a:off x="135880" y="5476816"/>
            <a:ext cx="428372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r>
              <a:rPr lang="sr-Latn-CS" altLang="en-US" b="1" dirty="0" err="1">
                <a:solidFill>
                  <a:srgbClr val="800000"/>
                </a:solidFill>
                <a:latin typeface="Arial" panose="020B0604020202020204" pitchFamily="34" charset="0"/>
              </a:rPr>
              <a:t>Lacuna</a:t>
            </a:r>
            <a:r>
              <a:rPr lang="sr-Latn-CS" altLang="en-US" b="1" dirty="0">
                <a:solidFill>
                  <a:srgbClr val="800000"/>
                </a:solidFill>
                <a:latin typeface="Arial" panose="020B0604020202020204" pitchFamily="34" charset="0"/>
              </a:rPr>
              <a:t> </a:t>
            </a:r>
            <a:r>
              <a:rPr lang="sr-Latn-CS" altLang="en-US" b="1" dirty="0" err="1">
                <a:solidFill>
                  <a:srgbClr val="800000"/>
                </a:solidFill>
                <a:latin typeface="Arial" panose="020B0604020202020204" pitchFamily="34" charset="0"/>
              </a:rPr>
              <a:t>vasorum</a:t>
            </a:r>
            <a:r>
              <a:rPr lang="en-GB" altLang="en-US" b="1" dirty="0">
                <a:solidFill>
                  <a:srgbClr val="800000"/>
                </a:solidFill>
                <a:latin typeface="Arial" panose="020B0604020202020204" pitchFamily="34" charset="0"/>
              </a:rPr>
              <a:t> (medially)</a:t>
            </a:r>
            <a:r>
              <a:rPr lang="sr-Latn-CS" altLang="en-US" b="1" dirty="0">
                <a:solidFill>
                  <a:srgbClr val="800000"/>
                </a:solidFill>
                <a:latin typeface="Arial" panose="020B0604020202020204" pitchFamily="34" charset="0"/>
              </a:rPr>
              <a:t>:</a:t>
            </a:r>
          </a:p>
          <a:p>
            <a:pPr eaLnBrk="1" hangingPunct="1"/>
            <a:r>
              <a:rPr lang="sr-Latn-CS" altLang="en-US" b="1" dirty="0">
                <a:solidFill>
                  <a:srgbClr val="800000"/>
                </a:solidFill>
                <a:latin typeface="Arial" panose="020B0604020202020204" pitchFamily="34" charset="0"/>
              </a:rPr>
              <a:t>  - </a:t>
            </a:r>
            <a:r>
              <a:rPr lang="sr-Latn-CS" altLang="en-US" b="1" dirty="0" err="1">
                <a:solidFill>
                  <a:srgbClr val="800000"/>
                </a:solidFill>
                <a:latin typeface="Arial" panose="020B0604020202020204" pitchFamily="34" charset="0"/>
              </a:rPr>
              <a:t>a.femoralis</a:t>
            </a:r>
            <a:endParaRPr lang="sr-Latn-CS" altLang="en-US" b="1" dirty="0">
              <a:solidFill>
                <a:srgbClr val="800000"/>
              </a:solidFill>
              <a:latin typeface="Arial" panose="020B0604020202020204" pitchFamily="34" charset="0"/>
            </a:endParaRPr>
          </a:p>
          <a:p>
            <a:pPr eaLnBrk="1" hangingPunct="1"/>
            <a:r>
              <a:rPr lang="sr-Latn-CS" altLang="en-US" b="1" dirty="0">
                <a:solidFill>
                  <a:srgbClr val="800000"/>
                </a:solidFill>
                <a:latin typeface="Arial" panose="020B0604020202020204" pitchFamily="34" charset="0"/>
              </a:rPr>
              <a:t>  - </a:t>
            </a:r>
            <a:r>
              <a:rPr lang="sr-Latn-CS" altLang="en-US" b="1" dirty="0" err="1">
                <a:solidFill>
                  <a:srgbClr val="800000"/>
                </a:solidFill>
                <a:latin typeface="Arial" panose="020B0604020202020204" pitchFamily="34" charset="0"/>
              </a:rPr>
              <a:t>v.femoralis</a:t>
            </a:r>
            <a:endParaRPr lang="sr-Latn-CS" altLang="en-US" b="1" dirty="0">
              <a:solidFill>
                <a:srgbClr val="800000"/>
              </a:solidFill>
              <a:latin typeface="Arial" panose="020B0604020202020204" pitchFamily="34" charset="0"/>
            </a:endParaRPr>
          </a:p>
          <a:p>
            <a:pPr eaLnBrk="1" hangingPunct="1"/>
            <a:r>
              <a:rPr lang="sr-Latn-CS" altLang="en-US" b="1" dirty="0">
                <a:solidFill>
                  <a:srgbClr val="800000"/>
                </a:solidFill>
                <a:latin typeface="Arial" panose="020B0604020202020204" pitchFamily="34" charset="0"/>
              </a:rPr>
              <a:t>  - </a:t>
            </a:r>
            <a:r>
              <a:rPr lang="en-GB" altLang="en-US" b="1" dirty="0">
                <a:solidFill>
                  <a:srgbClr val="800000"/>
                </a:solidFill>
                <a:latin typeface="Arial" panose="020B0604020202020204" pitchFamily="34" charset="0"/>
              </a:rPr>
              <a:t>deep lymphatic vessels and nodes</a:t>
            </a:r>
            <a:endParaRPr lang="en-US" altLang="en-US" b="1" dirty="0">
              <a:solidFill>
                <a:srgbClr val="800000"/>
              </a:solidFill>
              <a:latin typeface="Arial" panose="020B0604020202020204" pitchFamily="34" charset="0"/>
            </a:endParaRPr>
          </a:p>
        </p:txBody>
      </p:sp>
      <p:sp>
        <p:nvSpPr>
          <p:cNvPr id="3" name="TextBox 2">
            <a:extLst>
              <a:ext uri="{FF2B5EF4-FFF2-40B4-BE49-F238E27FC236}">
                <a16:creationId xmlns:a16="http://schemas.microsoft.com/office/drawing/2014/main" id="{21A51D76-9EDD-315F-6C72-2182E123A1DB}"/>
              </a:ext>
            </a:extLst>
          </p:cNvPr>
          <p:cNvSpPr txBox="1"/>
          <p:nvPr/>
        </p:nvSpPr>
        <p:spPr>
          <a:xfrm>
            <a:off x="0" y="610052"/>
            <a:ext cx="9144000" cy="877163"/>
          </a:xfrm>
          <a:prstGeom prst="rect">
            <a:avLst/>
          </a:prstGeom>
          <a:noFill/>
        </p:spPr>
        <p:txBody>
          <a:bodyPr wrap="square">
            <a:spAutoFit/>
          </a:bodyPr>
          <a:lstStyle/>
          <a:p>
            <a:r>
              <a:rPr lang="en-GB" sz="1700" dirty="0">
                <a:latin typeface="Book Antiqua" panose="02040602050305030304" pitchFamily="18" charset="0"/>
              </a:rPr>
              <a:t>Deep to the inguinal ligament, created as the inguinal ligament spans the gap between the two bony prominences to which it is attached, the ASIS and pubic tubercle, is an important passageway connecting the trunk/abdominopelvic cavity to the lower limb</a:t>
            </a:r>
          </a:p>
        </p:txBody>
      </p:sp>
      <p:sp>
        <p:nvSpPr>
          <p:cNvPr id="5" name="TextBox 4">
            <a:extLst>
              <a:ext uri="{FF2B5EF4-FFF2-40B4-BE49-F238E27FC236}">
                <a16:creationId xmlns:a16="http://schemas.microsoft.com/office/drawing/2014/main" id="{49CA4258-E4AB-B7BE-2D54-FF90D4EEAFDB}"/>
              </a:ext>
            </a:extLst>
          </p:cNvPr>
          <p:cNvSpPr txBox="1"/>
          <p:nvPr/>
        </p:nvSpPr>
        <p:spPr>
          <a:xfrm>
            <a:off x="0" y="2514624"/>
            <a:ext cx="4988500" cy="1400383"/>
          </a:xfrm>
          <a:prstGeom prst="rect">
            <a:avLst/>
          </a:prstGeom>
          <a:noFill/>
        </p:spPr>
        <p:txBody>
          <a:bodyPr wrap="square">
            <a:spAutoFit/>
          </a:bodyPr>
          <a:lstStyle/>
          <a:p>
            <a:r>
              <a:rPr lang="en-GB" sz="1700" dirty="0">
                <a:latin typeface="Book Antiqua" panose="02040602050305030304" pitchFamily="18" charset="0"/>
              </a:rPr>
              <a:t>Divided into two compartments (lacunae) by</a:t>
            </a:r>
            <a:br>
              <a:rPr lang="en-GB" sz="1700" dirty="0">
                <a:latin typeface="Book Antiqua" panose="02040602050305030304" pitchFamily="18" charset="0"/>
              </a:rPr>
            </a:br>
            <a:r>
              <a:rPr lang="en-GB" sz="1700" dirty="0">
                <a:latin typeface="Book Antiqua" panose="02040602050305030304" pitchFamily="18" charset="0"/>
              </a:rPr>
              <a:t>a thickening of the iliopsoas fascia, </a:t>
            </a:r>
            <a:br>
              <a:rPr lang="en-GB" sz="1700" dirty="0">
                <a:latin typeface="Book Antiqua" panose="02040602050305030304" pitchFamily="18" charset="0"/>
              </a:rPr>
            </a:br>
            <a:r>
              <a:rPr lang="en-GB" sz="1700" b="1" dirty="0">
                <a:latin typeface="Book Antiqua" panose="02040602050305030304" pitchFamily="18" charset="0"/>
              </a:rPr>
              <a:t>the iliopectineal arch</a:t>
            </a:r>
            <a:r>
              <a:rPr lang="en-GB" sz="1700" dirty="0">
                <a:latin typeface="Book Antiqua" panose="02040602050305030304" pitchFamily="18" charset="0"/>
              </a:rPr>
              <a:t>, which passes between the deep surface of the inguinal ligament and the </a:t>
            </a:r>
            <a:r>
              <a:rPr lang="en-GB" sz="1700" dirty="0" err="1">
                <a:latin typeface="Book Antiqua" panose="02040602050305030304" pitchFamily="18" charset="0"/>
              </a:rPr>
              <a:t>iliopubic</a:t>
            </a:r>
            <a:r>
              <a:rPr lang="en-GB" sz="1700" dirty="0">
                <a:latin typeface="Book Antiqua" panose="02040602050305030304" pitchFamily="18" charset="0"/>
              </a:rPr>
              <a:t> eminence</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64EFF8-2760-C692-2B9C-7478BA5E987A}"/>
              </a:ext>
            </a:extLst>
          </p:cNvPr>
          <p:cNvPicPr>
            <a:picLocks noChangeAspect="1"/>
          </p:cNvPicPr>
          <p:nvPr/>
        </p:nvPicPr>
        <p:blipFill rotWithShape="1">
          <a:blip r:embed="rId2"/>
          <a:srcRect l="5682" r="3312"/>
          <a:stretch/>
        </p:blipFill>
        <p:spPr>
          <a:xfrm>
            <a:off x="137262" y="949643"/>
            <a:ext cx="5028962" cy="5871326"/>
          </a:xfrm>
          <a:prstGeom prst="rect">
            <a:avLst/>
          </a:prstGeom>
        </p:spPr>
      </p:pic>
      <p:sp>
        <p:nvSpPr>
          <p:cNvPr id="7170" name="Rectangle 2">
            <a:extLst>
              <a:ext uri="{FF2B5EF4-FFF2-40B4-BE49-F238E27FC236}">
                <a16:creationId xmlns:a16="http://schemas.microsoft.com/office/drawing/2014/main" id="{C6542197-382A-5C78-F610-E3C72F3D44CD}"/>
              </a:ext>
            </a:extLst>
          </p:cNvPr>
          <p:cNvSpPr>
            <a:spLocks noGrp="1" noChangeArrowheads="1"/>
          </p:cNvSpPr>
          <p:nvPr>
            <p:ph type="title" idx="4294967295"/>
          </p:nvPr>
        </p:nvSpPr>
        <p:spPr>
          <a:xfrm>
            <a:off x="0" y="37031"/>
            <a:ext cx="9144000" cy="1029769"/>
          </a:xfrm>
          <a:solidFill>
            <a:srgbClr val="FFFF99"/>
          </a:solidFill>
        </p:spPr>
        <p:txBody>
          <a:bodyPr anchor="ctr"/>
          <a:lstStyle/>
          <a:p>
            <a:pPr eaLnBrk="1" hangingPunct="1"/>
            <a:r>
              <a:rPr lang="en-GB" altLang="en-US" sz="2400" b="1" dirty="0">
                <a:solidFill>
                  <a:srgbClr val="800000"/>
                </a:solidFill>
                <a:effectLst>
                  <a:outerShdw blurRad="38100" dist="38100" dir="2700000" algn="tl">
                    <a:srgbClr val="000000"/>
                  </a:outerShdw>
                </a:effectLst>
                <a:latin typeface="Comic Sans MS" panose="030F0702030302020204" pitchFamily="66" charset="0"/>
              </a:rPr>
              <a:t>Medial region of lacuna </a:t>
            </a:r>
            <a:r>
              <a:rPr lang="en-GB" altLang="en-US" sz="2400" b="1" dirty="0" err="1">
                <a:solidFill>
                  <a:srgbClr val="800000"/>
                </a:solidFill>
                <a:effectLst>
                  <a:outerShdw blurRad="38100" dist="38100" dir="2700000" algn="tl">
                    <a:srgbClr val="000000"/>
                  </a:outerShdw>
                </a:effectLst>
                <a:latin typeface="Comic Sans MS" panose="030F0702030302020204" pitchFamily="66" charset="0"/>
              </a:rPr>
              <a:t>vasculorum</a:t>
            </a:r>
            <a:r>
              <a:rPr lang="en-US" altLang="en-US" sz="2400" b="1" dirty="0">
                <a:solidFill>
                  <a:srgbClr val="800000"/>
                </a:solidFill>
                <a:effectLst>
                  <a:outerShdw blurRad="38100" dist="38100" dir="2700000" algn="tl">
                    <a:srgbClr val="000000"/>
                  </a:outerShdw>
                </a:effectLst>
                <a:cs typeface="Arial" panose="020B0604020202020204" pitchFamily="34" charset="0"/>
              </a:rPr>
              <a:t>→</a:t>
            </a:r>
            <a:r>
              <a:rPr lang="en-US" altLang="en-US" sz="3200" b="1" dirty="0">
                <a:solidFill>
                  <a:srgbClr val="800000"/>
                </a:solidFill>
                <a:effectLst>
                  <a:outerShdw blurRad="38100" dist="38100" dir="2700000" algn="tl">
                    <a:srgbClr val="000000"/>
                  </a:outerShdw>
                </a:effectLst>
                <a:latin typeface="Comic Sans MS" panose="030F0702030302020204" pitchFamily="66" charset="0"/>
              </a:rPr>
              <a:t> Anulus </a:t>
            </a:r>
            <a:r>
              <a:rPr lang="en-US" altLang="en-US" sz="3200" b="1" dirty="0" err="1">
                <a:solidFill>
                  <a:srgbClr val="800000"/>
                </a:solidFill>
                <a:effectLst>
                  <a:outerShdw blurRad="38100" dist="38100" dir="2700000" algn="tl">
                    <a:srgbClr val="000000"/>
                  </a:outerShdw>
                </a:effectLst>
                <a:latin typeface="Comic Sans MS" panose="030F0702030302020204" pitchFamily="66" charset="0"/>
              </a:rPr>
              <a:t>femoralis</a:t>
            </a:r>
            <a:br>
              <a:rPr lang="en-US" altLang="en-US" sz="3200" b="1" dirty="0">
                <a:solidFill>
                  <a:srgbClr val="800000"/>
                </a:solidFill>
                <a:effectLst>
                  <a:outerShdw blurRad="38100" dist="38100" dir="2700000" algn="tl">
                    <a:srgbClr val="000000"/>
                  </a:outerShdw>
                </a:effectLst>
                <a:latin typeface="Comic Sans MS" panose="030F0702030302020204" pitchFamily="66" charset="0"/>
              </a:rPr>
            </a:br>
            <a:r>
              <a:rPr lang="en-US" altLang="en-US" sz="3200" b="1" dirty="0">
                <a:solidFill>
                  <a:srgbClr val="800000"/>
                </a:solidFill>
                <a:effectLst>
                  <a:outerShdw blurRad="38100" dist="38100" dir="2700000" algn="tl">
                    <a:srgbClr val="000000"/>
                  </a:outerShdw>
                </a:effectLst>
                <a:latin typeface="Comic Sans MS" panose="030F0702030302020204" pitchFamily="66" charset="0"/>
              </a:rPr>
              <a:t>                             (Femoral ring)</a:t>
            </a:r>
          </a:p>
        </p:txBody>
      </p:sp>
      <p:sp>
        <p:nvSpPr>
          <p:cNvPr id="7171" name="Text Box 4">
            <a:extLst>
              <a:ext uri="{FF2B5EF4-FFF2-40B4-BE49-F238E27FC236}">
                <a16:creationId xmlns:a16="http://schemas.microsoft.com/office/drawing/2014/main" id="{270484B5-C525-488E-FCAA-E4DB95D6C743}"/>
              </a:ext>
            </a:extLst>
          </p:cNvPr>
          <p:cNvSpPr txBox="1">
            <a:spLocks noChangeArrowheads="1"/>
          </p:cNvSpPr>
          <p:nvPr/>
        </p:nvSpPr>
        <p:spPr bwMode="auto">
          <a:xfrm>
            <a:off x="4572000" y="1066800"/>
            <a:ext cx="4419600" cy="2202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lnSpc>
                <a:spcPct val="70000"/>
              </a:lnSpc>
              <a:spcBef>
                <a:spcPct val="50000"/>
              </a:spcBef>
            </a:pPr>
            <a:r>
              <a:rPr lang="en-GB" altLang="en-US" sz="2400" b="1" dirty="0">
                <a:solidFill>
                  <a:srgbClr val="800000"/>
                </a:solidFill>
                <a:latin typeface="Comic Sans MS" panose="030F0702030302020204" pitchFamily="66" charset="0"/>
              </a:rPr>
              <a:t>Boundaries</a:t>
            </a:r>
            <a:r>
              <a:rPr lang="sr-Latn-CS" altLang="en-US" sz="2400" b="1" dirty="0">
                <a:solidFill>
                  <a:srgbClr val="800000"/>
                </a:solidFill>
                <a:latin typeface="Comic Sans MS" panose="030F0702030302020204" pitchFamily="66" charset="0"/>
              </a:rPr>
              <a:t>:</a:t>
            </a:r>
          </a:p>
          <a:p>
            <a:pPr eaLnBrk="1" hangingPunct="1">
              <a:lnSpc>
                <a:spcPct val="70000"/>
              </a:lnSpc>
              <a:spcBef>
                <a:spcPct val="50000"/>
              </a:spcBef>
            </a:pPr>
            <a:r>
              <a:rPr lang="en-GB" altLang="en-US" sz="2000" i="1" dirty="0">
                <a:solidFill>
                  <a:srgbClr val="006600"/>
                </a:solidFill>
                <a:latin typeface="Arial" panose="020B0604020202020204" pitchFamily="34" charset="0"/>
              </a:rPr>
              <a:t>Anterior</a:t>
            </a:r>
            <a:r>
              <a:rPr lang="sr-Cyrl-CS" altLang="en-US" sz="2000" i="1" dirty="0">
                <a:solidFill>
                  <a:srgbClr val="006600"/>
                </a:solidFill>
                <a:latin typeface="Arial" panose="020B0604020202020204" pitchFamily="34" charset="0"/>
              </a:rPr>
              <a:t> </a:t>
            </a:r>
            <a:r>
              <a:rPr lang="sr-Latn-CS" altLang="en-US" sz="2000" i="1" dirty="0">
                <a:solidFill>
                  <a:srgbClr val="006600"/>
                </a:solidFill>
                <a:latin typeface="Arial" panose="020B0604020202020204" pitchFamily="34" charset="0"/>
              </a:rPr>
              <a:t>– </a:t>
            </a:r>
            <a:r>
              <a:rPr lang="sr-Latn-CS" altLang="en-US" sz="2000" b="1" dirty="0" err="1">
                <a:solidFill>
                  <a:srgbClr val="006600"/>
                </a:solidFill>
                <a:latin typeface="Arial" panose="020B0604020202020204" pitchFamily="34" charset="0"/>
              </a:rPr>
              <a:t>lig</a:t>
            </a:r>
            <a:r>
              <a:rPr lang="sr-Latn-CS" altLang="en-US" sz="2000" b="1" dirty="0">
                <a:solidFill>
                  <a:srgbClr val="006600"/>
                </a:solidFill>
                <a:latin typeface="Arial" panose="020B0604020202020204" pitchFamily="34" charset="0"/>
              </a:rPr>
              <a:t>. </a:t>
            </a:r>
            <a:r>
              <a:rPr lang="sr-Latn-CS" altLang="en-US" sz="2000" b="1" dirty="0" err="1">
                <a:solidFill>
                  <a:srgbClr val="006600"/>
                </a:solidFill>
                <a:latin typeface="Arial" panose="020B0604020202020204" pitchFamily="34" charset="0"/>
              </a:rPr>
              <a:t>inguinale</a:t>
            </a:r>
            <a:r>
              <a:rPr lang="sr-Latn-CS" altLang="en-US" sz="2000" b="1" dirty="0">
                <a:solidFill>
                  <a:srgbClr val="006600"/>
                </a:solidFill>
                <a:latin typeface="Arial" panose="020B0604020202020204" pitchFamily="34" charset="0"/>
              </a:rPr>
              <a:t> (</a:t>
            </a:r>
            <a:r>
              <a:rPr lang="sr-Latn-CS" altLang="en-US" sz="2000" b="1" dirty="0" err="1">
                <a:solidFill>
                  <a:srgbClr val="006600"/>
                </a:solidFill>
                <a:latin typeface="Arial" panose="020B0604020202020204" pitchFamily="34" charset="0"/>
              </a:rPr>
              <a:t>Pouparti</a:t>
            </a:r>
            <a:r>
              <a:rPr lang="sr-Latn-CS" altLang="en-US" sz="2000" b="1" dirty="0">
                <a:solidFill>
                  <a:srgbClr val="006600"/>
                </a:solidFill>
                <a:latin typeface="Arial" panose="020B0604020202020204" pitchFamily="34" charset="0"/>
              </a:rPr>
              <a:t>)</a:t>
            </a:r>
            <a:r>
              <a:rPr lang="sr-Latn-CS" altLang="en-US" sz="2000" i="1" dirty="0">
                <a:solidFill>
                  <a:srgbClr val="800000"/>
                </a:solidFill>
                <a:latin typeface="Arial" panose="020B0604020202020204" pitchFamily="34" charset="0"/>
              </a:rPr>
              <a:t> </a:t>
            </a:r>
          </a:p>
          <a:p>
            <a:pPr eaLnBrk="1" hangingPunct="1">
              <a:lnSpc>
                <a:spcPct val="70000"/>
              </a:lnSpc>
              <a:spcBef>
                <a:spcPct val="50000"/>
              </a:spcBef>
            </a:pPr>
            <a:r>
              <a:rPr lang="en-GB" altLang="en-US" sz="2000" i="1" dirty="0">
                <a:solidFill>
                  <a:srgbClr val="FF0000"/>
                </a:solidFill>
                <a:latin typeface="Arial" panose="020B0604020202020204" pitchFamily="34" charset="0"/>
              </a:rPr>
              <a:t>Posterior</a:t>
            </a:r>
            <a:r>
              <a:rPr lang="sr-Latn-CS" altLang="en-US" sz="2000" i="1" dirty="0">
                <a:solidFill>
                  <a:srgbClr val="800000"/>
                </a:solidFill>
                <a:latin typeface="Arial" panose="020B0604020202020204" pitchFamily="34" charset="0"/>
              </a:rPr>
              <a:t> </a:t>
            </a:r>
            <a:r>
              <a:rPr lang="sr-Latn-CS" altLang="en-US" sz="2000" i="1" dirty="0">
                <a:solidFill>
                  <a:srgbClr val="FF0000"/>
                </a:solidFill>
                <a:latin typeface="Arial" panose="020B0604020202020204" pitchFamily="34" charset="0"/>
              </a:rPr>
              <a:t>– </a:t>
            </a:r>
            <a:r>
              <a:rPr lang="sr-Latn-CS" altLang="en-US" sz="2000" b="1" dirty="0" err="1">
                <a:solidFill>
                  <a:srgbClr val="FF0000"/>
                </a:solidFill>
                <a:latin typeface="Arial" panose="020B0604020202020204" pitchFamily="34" charset="0"/>
              </a:rPr>
              <a:t>lig</a:t>
            </a:r>
            <a:r>
              <a:rPr lang="sr-Latn-CS" altLang="en-US" sz="2000" b="1" dirty="0">
                <a:solidFill>
                  <a:srgbClr val="FF0000"/>
                </a:solidFill>
                <a:latin typeface="Arial" panose="020B0604020202020204" pitchFamily="34" charset="0"/>
              </a:rPr>
              <a:t>. </a:t>
            </a:r>
            <a:r>
              <a:rPr lang="sr-Latn-CS" altLang="en-US" sz="2000" b="1" dirty="0" err="1">
                <a:solidFill>
                  <a:srgbClr val="FF0000"/>
                </a:solidFill>
                <a:latin typeface="Arial" panose="020B0604020202020204" pitchFamily="34" charset="0"/>
              </a:rPr>
              <a:t>pectineale</a:t>
            </a:r>
            <a:r>
              <a:rPr lang="sr-Latn-CS" altLang="en-US" sz="2000" b="1" dirty="0">
                <a:solidFill>
                  <a:srgbClr val="FF0000"/>
                </a:solidFill>
                <a:latin typeface="Arial" panose="020B0604020202020204" pitchFamily="34" charset="0"/>
              </a:rPr>
              <a:t> (</a:t>
            </a:r>
            <a:r>
              <a:rPr lang="sr-Latn-CS" altLang="en-US" sz="2000" b="1" dirty="0" err="1">
                <a:solidFill>
                  <a:srgbClr val="FF0000"/>
                </a:solidFill>
                <a:latin typeface="Arial" panose="020B0604020202020204" pitchFamily="34" charset="0"/>
              </a:rPr>
              <a:t>Cooperi</a:t>
            </a:r>
            <a:r>
              <a:rPr lang="sr-Latn-CS" altLang="en-US" sz="2000" b="1" dirty="0">
                <a:solidFill>
                  <a:srgbClr val="FF0000"/>
                </a:solidFill>
                <a:latin typeface="Arial" panose="020B0604020202020204" pitchFamily="34" charset="0"/>
              </a:rPr>
              <a:t>)</a:t>
            </a:r>
          </a:p>
          <a:p>
            <a:pPr eaLnBrk="1" hangingPunct="1">
              <a:lnSpc>
                <a:spcPct val="70000"/>
              </a:lnSpc>
              <a:spcBef>
                <a:spcPct val="50000"/>
              </a:spcBef>
            </a:pPr>
            <a:r>
              <a:rPr lang="en-GB" altLang="en-US" sz="2000" i="1" dirty="0">
                <a:solidFill>
                  <a:srgbClr val="3333FF"/>
                </a:solidFill>
                <a:latin typeface="Arial" panose="020B0604020202020204" pitchFamily="34" charset="0"/>
              </a:rPr>
              <a:t>Lateral</a:t>
            </a:r>
            <a:r>
              <a:rPr lang="sr-Cyrl-CS" altLang="en-US" sz="2000" i="1" dirty="0">
                <a:solidFill>
                  <a:srgbClr val="800000"/>
                </a:solidFill>
                <a:latin typeface="Arial" panose="020B0604020202020204" pitchFamily="34" charset="0"/>
              </a:rPr>
              <a:t> </a:t>
            </a:r>
            <a:r>
              <a:rPr lang="sr-Latn-CS" altLang="en-US" sz="2000" i="1" dirty="0">
                <a:solidFill>
                  <a:srgbClr val="3333FF"/>
                </a:solidFill>
                <a:latin typeface="Arial" panose="020B0604020202020204" pitchFamily="34" charset="0"/>
              </a:rPr>
              <a:t>– </a:t>
            </a:r>
            <a:r>
              <a:rPr lang="sr-Latn-CS" altLang="en-US" sz="2000" b="1" dirty="0">
                <a:solidFill>
                  <a:srgbClr val="3333FF"/>
                </a:solidFill>
                <a:latin typeface="Arial" panose="020B0604020202020204" pitchFamily="34" charset="0"/>
              </a:rPr>
              <a:t>v. </a:t>
            </a:r>
            <a:r>
              <a:rPr lang="sr-Latn-CS" altLang="en-US" sz="2000" b="1" dirty="0" err="1">
                <a:solidFill>
                  <a:srgbClr val="3333FF"/>
                </a:solidFill>
                <a:latin typeface="Arial" panose="020B0604020202020204" pitchFamily="34" charset="0"/>
              </a:rPr>
              <a:t>femoralis</a:t>
            </a:r>
            <a:endParaRPr lang="sr-Latn-CS" altLang="en-US" sz="2000" b="1" dirty="0">
              <a:solidFill>
                <a:srgbClr val="3333FF"/>
              </a:solidFill>
              <a:latin typeface="Arial" panose="020B0604020202020204" pitchFamily="34" charset="0"/>
            </a:endParaRPr>
          </a:p>
          <a:p>
            <a:pPr eaLnBrk="1" hangingPunct="1">
              <a:lnSpc>
                <a:spcPct val="70000"/>
              </a:lnSpc>
              <a:spcBef>
                <a:spcPct val="50000"/>
              </a:spcBef>
            </a:pPr>
            <a:r>
              <a:rPr lang="en-GB" altLang="en-US" sz="2000" i="1" dirty="0">
                <a:solidFill>
                  <a:srgbClr val="CC00FF"/>
                </a:solidFill>
                <a:latin typeface="Arial" panose="020B0604020202020204" pitchFamily="34" charset="0"/>
              </a:rPr>
              <a:t>Medial</a:t>
            </a:r>
            <a:r>
              <a:rPr lang="sr-Latn-CS" altLang="en-US" sz="2000" i="1" dirty="0">
                <a:solidFill>
                  <a:srgbClr val="CC00FF"/>
                </a:solidFill>
                <a:latin typeface="Arial" panose="020B0604020202020204" pitchFamily="34" charset="0"/>
              </a:rPr>
              <a:t> – </a:t>
            </a:r>
            <a:r>
              <a:rPr lang="sr-Latn-CS" altLang="en-US" sz="2000" b="1" dirty="0" err="1">
                <a:solidFill>
                  <a:srgbClr val="CC00FF"/>
                </a:solidFill>
                <a:latin typeface="Arial" panose="020B0604020202020204" pitchFamily="34" charset="0"/>
              </a:rPr>
              <a:t>lig</a:t>
            </a:r>
            <a:r>
              <a:rPr lang="sr-Latn-CS" altLang="en-US" sz="2000" b="1" dirty="0">
                <a:solidFill>
                  <a:srgbClr val="CC00FF"/>
                </a:solidFill>
                <a:latin typeface="Arial" panose="020B0604020202020204" pitchFamily="34" charset="0"/>
              </a:rPr>
              <a:t>. </a:t>
            </a:r>
            <a:r>
              <a:rPr lang="sr-Latn-CS" altLang="en-US" sz="2000" b="1" dirty="0" err="1">
                <a:solidFill>
                  <a:srgbClr val="CC00FF"/>
                </a:solidFill>
                <a:latin typeface="Arial" panose="020B0604020202020204" pitchFamily="34" charset="0"/>
              </a:rPr>
              <a:t>lacunare</a:t>
            </a:r>
            <a:r>
              <a:rPr lang="sr-Latn-CS" altLang="en-US" sz="2000" b="1" dirty="0">
                <a:solidFill>
                  <a:srgbClr val="CC00FF"/>
                </a:solidFill>
                <a:latin typeface="Arial" panose="020B0604020202020204" pitchFamily="34" charset="0"/>
              </a:rPr>
              <a:t> (</a:t>
            </a:r>
            <a:r>
              <a:rPr lang="sr-Latn-CS" altLang="en-US" sz="2000" b="1" dirty="0" err="1">
                <a:solidFill>
                  <a:srgbClr val="CC00FF"/>
                </a:solidFill>
                <a:latin typeface="Arial" panose="020B0604020202020204" pitchFamily="34" charset="0"/>
              </a:rPr>
              <a:t>Gimbernat</a:t>
            </a:r>
            <a:r>
              <a:rPr lang="sr-Latn-CS" altLang="en-US" sz="2000" b="1" dirty="0">
                <a:solidFill>
                  <a:srgbClr val="CC00FF"/>
                </a:solidFill>
                <a:latin typeface="Arial" panose="020B0604020202020204" pitchFamily="34" charset="0"/>
              </a:rPr>
              <a:t>)</a:t>
            </a:r>
          </a:p>
          <a:p>
            <a:pPr eaLnBrk="1" hangingPunct="1">
              <a:lnSpc>
                <a:spcPct val="70000"/>
              </a:lnSpc>
              <a:spcBef>
                <a:spcPct val="50000"/>
              </a:spcBef>
            </a:pPr>
            <a:r>
              <a:rPr lang="en-GB" altLang="en-US" sz="2000" i="1" dirty="0">
                <a:solidFill>
                  <a:srgbClr val="800000"/>
                </a:solidFill>
                <a:latin typeface="Arial" panose="020B0604020202020204" pitchFamily="34" charset="0"/>
              </a:rPr>
              <a:t>Floor</a:t>
            </a:r>
            <a:r>
              <a:rPr lang="sr-Cyrl-CS" altLang="en-US" sz="2000" i="1" dirty="0">
                <a:solidFill>
                  <a:srgbClr val="800000"/>
                </a:solidFill>
                <a:latin typeface="Arial" panose="020B0604020202020204" pitchFamily="34" charset="0"/>
              </a:rPr>
              <a:t> </a:t>
            </a:r>
            <a:r>
              <a:rPr lang="sr-Latn-CS" altLang="en-US" sz="2000" i="1" dirty="0">
                <a:solidFill>
                  <a:srgbClr val="800000"/>
                </a:solidFill>
                <a:latin typeface="Arial" panose="020B0604020202020204" pitchFamily="34" charset="0"/>
              </a:rPr>
              <a:t>– </a:t>
            </a:r>
            <a:r>
              <a:rPr lang="sr-Latn-CS" altLang="en-US" sz="2000" b="1" dirty="0" err="1">
                <a:solidFill>
                  <a:srgbClr val="800000"/>
                </a:solidFill>
                <a:latin typeface="Arial" panose="020B0604020202020204" pitchFamily="34" charset="0"/>
              </a:rPr>
              <a:t>septum</a:t>
            </a:r>
            <a:r>
              <a:rPr lang="sr-Latn-CS" altLang="en-US" sz="2000" b="1" dirty="0">
                <a:solidFill>
                  <a:srgbClr val="800000"/>
                </a:solidFill>
                <a:latin typeface="Arial" panose="020B0604020202020204" pitchFamily="34" charset="0"/>
              </a:rPr>
              <a:t> </a:t>
            </a:r>
            <a:r>
              <a:rPr lang="sr-Latn-CS" altLang="en-US" sz="2000" b="1" dirty="0" err="1">
                <a:solidFill>
                  <a:srgbClr val="800000"/>
                </a:solidFill>
                <a:latin typeface="Arial" panose="020B0604020202020204" pitchFamily="34" charset="0"/>
              </a:rPr>
              <a:t>femorale</a:t>
            </a:r>
            <a:r>
              <a:rPr lang="sr-Latn-CS" altLang="en-US" sz="2000" b="1" dirty="0">
                <a:solidFill>
                  <a:srgbClr val="800000"/>
                </a:solidFill>
                <a:latin typeface="Arial" panose="020B0604020202020204" pitchFamily="34" charset="0"/>
              </a:rPr>
              <a:t> (</a:t>
            </a:r>
            <a:r>
              <a:rPr lang="sr-Latn-CS" altLang="en-US" sz="2000" b="1" dirty="0" err="1">
                <a:solidFill>
                  <a:srgbClr val="800000"/>
                </a:solidFill>
                <a:latin typeface="Arial" panose="020B0604020202020204" pitchFamily="34" charset="0"/>
              </a:rPr>
              <a:t>Clocquet</a:t>
            </a:r>
            <a:r>
              <a:rPr lang="sr-Latn-CS" altLang="en-US" sz="2000" b="1" dirty="0">
                <a:solidFill>
                  <a:srgbClr val="800000"/>
                </a:solidFill>
                <a:latin typeface="Arial" panose="020B0604020202020204" pitchFamily="34" charset="0"/>
              </a:rPr>
              <a:t>)</a:t>
            </a:r>
            <a:endParaRPr lang="en-US" altLang="en-US" sz="2000" b="1" dirty="0">
              <a:solidFill>
                <a:srgbClr val="800000"/>
              </a:solidFill>
              <a:latin typeface="Arial" panose="020B0604020202020204" pitchFamily="34" charset="0"/>
            </a:endParaRPr>
          </a:p>
        </p:txBody>
      </p:sp>
      <p:sp>
        <p:nvSpPr>
          <p:cNvPr id="7172" name="Text Box 9">
            <a:extLst>
              <a:ext uri="{FF2B5EF4-FFF2-40B4-BE49-F238E27FC236}">
                <a16:creationId xmlns:a16="http://schemas.microsoft.com/office/drawing/2014/main" id="{34A9FC6B-7678-8CB2-2204-37CBA0E4A6DE}"/>
              </a:ext>
            </a:extLst>
          </p:cNvPr>
          <p:cNvSpPr txBox="1">
            <a:spLocks noChangeArrowheads="1"/>
          </p:cNvSpPr>
          <p:nvPr/>
        </p:nvSpPr>
        <p:spPr bwMode="auto">
          <a:xfrm>
            <a:off x="4800600" y="3962400"/>
            <a:ext cx="3962400" cy="57943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3200" b="1">
                <a:solidFill>
                  <a:srgbClr val="990033"/>
                </a:solidFill>
                <a:latin typeface="Comic Sans MS" panose="030F0702030302020204" pitchFamily="66" charset="0"/>
              </a:rPr>
              <a:t>Canalis femoralis</a:t>
            </a:r>
            <a:endParaRPr lang="en-US" altLang="en-US" sz="3200" b="1">
              <a:solidFill>
                <a:srgbClr val="990033"/>
              </a:solidFill>
              <a:latin typeface="Comic Sans MS" panose="030F0702030302020204" pitchFamily="66" charset="0"/>
            </a:endParaRPr>
          </a:p>
        </p:txBody>
      </p:sp>
      <p:sp>
        <p:nvSpPr>
          <p:cNvPr id="7173" name="Text Box 11">
            <a:extLst>
              <a:ext uri="{FF2B5EF4-FFF2-40B4-BE49-F238E27FC236}">
                <a16:creationId xmlns:a16="http://schemas.microsoft.com/office/drawing/2014/main" id="{FA9C3887-150D-A219-BD80-2FFAA0CB366D}"/>
              </a:ext>
            </a:extLst>
          </p:cNvPr>
          <p:cNvSpPr txBox="1">
            <a:spLocks noChangeArrowheads="1"/>
          </p:cNvSpPr>
          <p:nvPr/>
        </p:nvSpPr>
        <p:spPr bwMode="auto">
          <a:xfrm>
            <a:off x="4876800" y="5562600"/>
            <a:ext cx="3733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2000" i="1">
                <a:solidFill>
                  <a:srgbClr val="990033"/>
                </a:solidFill>
                <a:latin typeface="Arial" panose="020B0604020202020204" pitchFamily="34" charset="0"/>
              </a:rPr>
              <a:t>Nodus lymphticus inguinalis profundus (Rosenm</a:t>
            </a:r>
            <a:r>
              <a:rPr lang="en-US" altLang="en-US" sz="2000" i="1">
                <a:solidFill>
                  <a:srgbClr val="990033"/>
                </a:solidFill>
                <a:latin typeface="Arial" panose="020B0604020202020204" pitchFamily="34" charset="0"/>
                <a:cs typeface="Arial" panose="020B0604020202020204" pitchFamily="34" charset="0"/>
              </a:rPr>
              <a:t>ü</a:t>
            </a:r>
            <a:r>
              <a:rPr lang="sr-Latn-CS" altLang="en-US" sz="2000" i="1">
                <a:solidFill>
                  <a:srgbClr val="990033"/>
                </a:solidFill>
                <a:latin typeface="Arial" panose="020B0604020202020204" pitchFamily="34" charset="0"/>
                <a:cs typeface="Arial" panose="020B0604020202020204" pitchFamily="34" charset="0"/>
              </a:rPr>
              <a:t>ller)</a:t>
            </a:r>
            <a:endParaRPr lang="en-US" altLang="en-US" sz="2000" i="1">
              <a:solidFill>
                <a:srgbClr val="990033"/>
              </a:solidFill>
              <a:latin typeface="Arial" panose="020B0604020202020204" pitchFamily="34" charset="0"/>
              <a:cs typeface="Arial" panose="020B0604020202020204" pitchFamily="34" charset="0"/>
            </a:endParaRPr>
          </a:p>
        </p:txBody>
      </p:sp>
      <p:sp>
        <p:nvSpPr>
          <p:cNvPr id="7174" name="Text Box 12">
            <a:extLst>
              <a:ext uri="{FF2B5EF4-FFF2-40B4-BE49-F238E27FC236}">
                <a16:creationId xmlns:a16="http://schemas.microsoft.com/office/drawing/2014/main" id="{5936BE76-63B9-5CAC-0BFE-1D9A73267D27}"/>
              </a:ext>
            </a:extLst>
          </p:cNvPr>
          <p:cNvSpPr txBox="1">
            <a:spLocks noChangeArrowheads="1"/>
          </p:cNvSpPr>
          <p:nvPr/>
        </p:nvSpPr>
        <p:spPr bwMode="auto">
          <a:xfrm>
            <a:off x="3810000" y="4572000"/>
            <a:ext cx="533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r>
              <a:rPr lang="en-GB" altLang="en-US" sz="2000" i="1" dirty="0">
                <a:solidFill>
                  <a:srgbClr val="990033"/>
                </a:solidFill>
                <a:latin typeface="Arial" panose="020B0604020202020204" pitchFamily="34" charset="0"/>
              </a:rPr>
              <a:t>Basis</a:t>
            </a:r>
            <a:r>
              <a:rPr lang="sr-Cyrl-CS" altLang="en-US" sz="2000" dirty="0">
                <a:solidFill>
                  <a:srgbClr val="990033"/>
                </a:solidFill>
                <a:latin typeface="Arial" panose="020B0604020202020204" pitchFamily="34" charset="0"/>
              </a:rPr>
              <a:t>: </a:t>
            </a:r>
            <a:r>
              <a:rPr lang="sr-Latn-CS" altLang="en-US" sz="2400" b="1" dirty="0" err="1">
                <a:solidFill>
                  <a:srgbClr val="990033"/>
                </a:solidFill>
                <a:latin typeface="Comic Sans MS" panose="030F0702030302020204" pitchFamily="66" charset="0"/>
              </a:rPr>
              <a:t>anulus</a:t>
            </a:r>
            <a:r>
              <a:rPr lang="sr-Latn-CS" altLang="en-US" sz="2400" b="1" dirty="0">
                <a:solidFill>
                  <a:srgbClr val="990033"/>
                </a:solidFill>
                <a:latin typeface="Comic Sans MS" panose="030F0702030302020204" pitchFamily="66" charset="0"/>
              </a:rPr>
              <a:t> </a:t>
            </a:r>
            <a:r>
              <a:rPr lang="sr-Latn-CS" altLang="en-US" sz="2400" b="1" dirty="0" err="1">
                <a:solidFill>
                  <a:srgbClr val="990033"/>
                </a:solidFill>
                <a:latin typeface="Comic Sans MS" panose="030F0702030302020204" pitchFamily="66" charset="0"/>
              </a:rPr>
              <a:t>femoralis</a:t>
            </a:r>
            <a:endParaRPr lang="sr-Latn-CS" altLang="en-US" sz="2400" b="1" dirty="0">
              <a:solidFill>
                <a:srgbClr val="990033"/>
              </a:solidFill>
              <a:latin typeface="Comic Sans MS" panose="030F0702030302020204" pitchFamily="66" charset="0"/>
            </a:endParaRPr>
          </a:p>
          <a:p>
            <a:pPr eaLnBrk="1" hangingPunct="1"/>
            <a:r>
              <a:rPr lang="en-GB" altLang="en-US" sz="2000" dirty="0">
                <a:solidFill>
                  <a:srgbClr val="990033"/>
                </a:solidFill>
                <a:latin typeface="Arial" panose="020B0604020202020204" pitchFamily="34" charset="0"/>
              </a:rPr>
              <a:t>Apex</a:t>
            </a:r>
            <a:r>
              <a:rPr lang="sr-Latn-CS" altLang="en-US" sz="2000" dirty="0">
                <a:solidFill>
                  <a:srgbClr val="990033"/>
                </a:solidFill>
                <a:latin typeface="Arial" panose="020B0604020202020204" pitchFamily="34" charset="0"/>
              </a:rPr>
              <a:t>: </a:t>
            </a:r>
            <a:r>
              <a:rPr lang="sr-Latn-CS" altLang="en-US" sz="2000" b="1" dirty="0">
                <a:solidFill>
                  <a:srgbClr val="990033"/>
                </a:solidFill>
                <a:latin typeface="Comic Sans MS" panose="030F0702030302020204" pitchFamily="66" charset="0"/>
              </a:rPr>
              <a:t>3-4 </a:t>
            </a:r>
            <a:r>
              <a:rPr lang="en-GB" altLang="en-US" sz="2000" b="1" dirty="0">
                <a:solidFill>
                  <a:srgbClr val="990033"/>
                </a:solidFill>
                <a:latin typeface="Comic Sans MS" panose="030F0702030302020204" pitchFamily="66" charset="0"/>
              </a:rPr>
              <a:t>cm</a:t>
            </a:r>
            <a:r>
              <a:rPr lang="sr-Cyrl-CS" altLang="en-US" sz="2000" b="1" dirty="0">
                <a:solidFill>
                  <a:srgbClr val="990033"/>
                </a:solidFill>
                <a:latin typeface="Comic Sans MS" panose="030F0702030302020204" pitchFamily="66" charset="0"/>
              </a:rPr>
              <a:t> </a:t>
            </a:r>
            <a:r>
              <a:rPr lang="en-GB" altLang="en-US" sz="2000" b="1" dirty="0">
                <a:solidFill>
                  <a:srgbClr val="990033"/>
                </a:solidFill>
                <a:latin typeface="Comic Sans MS" panose="030F0702030302020204" pitchFamily="66" charset="0"/>
              </a:rPr>
              <a:t>distal to </a:t>
            </a:r>
            <a:r>
              <a:rPr lang="sr-Latn-CS" altLang="en-US" sz="2000" b="1" dirty="0" err="1">
                <a:solidFill>
                  <a:srgbClr val="990033"/>
                </a:solidFill>
                <a:latin typeface="Comic Sans MS" panose="030F0702030302020204" pitchFamily="66" charset="0"/>
              </a:rPr>
              <a:t>lig.inguinale</a:t>
            </a:r>
            <a:endParaRPr lang="en-US" altLang="en-US" sz="2000" b="1" dirty="0">
              <a:solidFill>
                <a:srgbClr val="990033"/>
              </a:solidFill>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0"/>
                                        </p:tgtEl>
                                        <p:attrNameLst>
                                          <p:attrName>ppt_y</p:attrName>
                                        </p:attrNameLst>
                                      </p:cBhvr>
                                      <p:tavLst>
                                        <p:tav tm="0">
                                          <p:val>
                                            <p:strVal val="#ppt_y"/>
                                          </p:val>
                                        </p:tav>
                                        <p:tav tm="100000">
                                          <p:val>
                                            <p:strVal val="#ppt_y"/>
                                          </p:val>
                                        </p:tav>
                                      </p:tavLst>
                                    </p:anim>
                                    <p:anim calcmode="lin" valueType="num">
                                      <p:cBhvr>
                                        <p:cTn id="9" dur="500" fill="hold"/>
                                        <p:tgtEl>
                                          <p:spTgt spid="717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1" presetClass="entr" presetSubtype="0" fill="hold" nodeType="clickEffect">
                                  <p:stCondLst>
                                    <p:cond delay="0"/>
                                  </p:stCondLst>
                                  <p:iterate type="lt">
                                    <p:tmPct val="5000"/>
                                  </p:iterate>
                                  <p:childTnLst>
                                    <p:set>
                                      <p:cBhvr>
                                        <p:cTn id="15" dur="1" fill="hold">
                                          <p:stCondLst>
                                            <p:cond delay="0"/>
                                          </p:stCondLst>
                                        </p:cTn>
                                        <p:tgtEl>
                                          <p:spTgt spid="7171">
                                            <p:txEl>
                                              <p:pRg st="1" end="1"/>
                                            </p:txEl>
                                          </p:spTgt>
                                        </p:tgtEl>
                                        <p:attrNameLst>
                                          <p:attrName>style.visibility</p:attrName>
                                        </p:attrNameLst>
                                      </p:cBhvr>
                                      <p:to>
                                        <p:strVal val="visible"/>
                                      </p:to>
                                    </p:set>
                                    <p:anim calcmode="lin" valueType="num">
                                      <p:cBhvr>
                                        <p:cTn id="16" dur="5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7171">
                                            <p:txEl>
                                              <p:pRg st="1" end="1"/>
                                            </p:txEl>
                                          </p:spTgt>
                                        </p:tgtEl>
                                        <p:attrNameLst>
                                          <p:attrName>ppt_h</p:attrName>
                                        </p:attrNameLst>
                                      </p:cBhvr>
                                      <p:tavLst>
                                        <p:tav tm="0">
                                          <p:val>
                                            <p:fltVal val="0"/>
                                          </p:val>
                                        </p:tav>
                                        <p:tav tm="100000">
                                          <p:val>
                                            <p:strVal val="#ppt_h"/>
                                          </p:val>
                                        </p:tav>
                                      </p:tavLst>
                                    </p:anim>
                                    <p:anim calcmode="lin" valueType="num">
                                      <p:cBhvr>
                                        <p:cTn id="18" dur="500" fill="hold"/>
                                        <p:tgtEl>
                                          <p:spTgt spid="7171">
                                            <p:txEl>
                                              <p:pRg st="1" end="1"/>
                                            </p:txEl>
                                          </p:spTgt>
                                        </p:tgtEl>
                                        <p:attrNameLst>
                                          <p:attrName>style.rotation</p:attrName>
                                        </p:attrNameLst>
                                      </p:cBhvr>
                                      <p:tavLst>
                                        <p:tav tm="0">
                                          <p:val>
                                            <p:fltVal val="90"/>
                                          </p:val>
                                        </p:tav>
                                        <p:tav tm="100000">
                                          <p:val>
                                            <p:fltVal val="0"/>
                                          </p:val>
                                        </p:tav>
                                      </p:tavLst>
                                    </p:anim>
                                    <p:animEffect transition="in" filter="fade">
                                      <p:cBhvr>
                                        <p:cTn id="19" dur="500"/>
                                        <p:tgtEl>
                                          <p:spTgt spid="7171">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1" presetClass="entr" presetSubtype="0" fill="hold" nodeType="clickEffect">
                                  <p:stCondLst>
                                    <p:cond delay="0"/>
                                  </p:stCondLst>
                                  <p:iterate type="lt">
                                    <p:tmPct val="5000"/>
                                  </p:iterate>
                                  <p:childTnLst>
                                    <p:set>
                                      <p:cBhvr>
                                        <p:cTn id="23" dur="1" fill="hold">
                                          <p:stCondLst>
                                            <p:cond delay="0"/>
                                          </p:stCondLst>
                                        </p:cTn>
                                        <p:tgtEl>
                                          <p:spTgt spid="7171">
                                            <p:txEl>
                                              <p:pRg st="2" end="2"/>
                                            </p:txEl>
                                          </p:spTgt>
                                        </p:tgtEl>
                                        <p:attrNameLst>
                                          <p:attrName>style.visibility</p:attrName>
                                        </p:attrNameLst>
                                      </p:cBhvr>
                                      <p:to>
                                        <p:strVal val="visible"/>
                                      </p:to>
                                    </p:set>
                                    <p:anim calcmode="lin" valueType="num">
                                      <p:cBhvr>
                                        <p:cTn id="24"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7171">
                                            <p:txEl>
                                              <p:pRg st="2" end="2"/>
                                            </p:txEl>
                                          </p:spTgt>
                                        </p:tgtEl>
                                        <p:attrNameLst>
                                          <p:attrName>ppt_h</p:attrName>
                                        </p:attrNameLst>
                                      </p:cBhvr>
                                      <p:tavLst>
                                        <p:tav tm="0">
                                          <p:val>
                                            <p:fltVal val="0"/>
                                          </p:val>
                                        </p:tav>
                                        <p:tav tm="100000">
                                          <p:val>
                                            <p:strVal val="#ppt_h"/>
                                          </p:val>
                                        </p:tav>
                                      </p:tavLst>
                                    </p:anim>
                                    <p:anim calcmode="lin" valueType="num">
                                      <p:cBhvr>
                                        <p:cTn id="26" dur="500" fill="hold"/>
                                        <p:tgtEl>
                                          <p:spTgt spid="7171">
                                            <p:txEl>
                                              <p:pRg st="2" end="2"/>
                                            </p:txEl>
                                          </p:spTgt>
                                        </p:tgtEl>
                                        <p:attrNameLst>
                                          <p:attrName>style.rotation</p:attrName>
                                        </p:attrNameLst>
                                      </p:cBhvr>
                                      <p:tavLst>
                                        <p:tav tm="0">
                                          <p:val>
                                            <p:fltVal val="90"/>
                                          </p:val>
                                        </p:tav>
                                        <p:tav tm="100000">
                                          <p:val>
                                            <p:fltVal val="0"/>
                                          </p:val>
                                        </p:tav>
                                      </p:tavLst>
                                    </p:anim>
                                    <p:animEffect transition="in" filter="fade">
                                      <p:cBhvr>
                                        <p:cTn id="27" dur="500"/>
                                        <p:tgtEl>
                                          <p:spTgt spid="717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1" presetClass="entr" presetSubtype="0" fill="hold" nodeType="clickEffect">
                                  <p:stCondLst>
                                    <p:cond delay="0"/>
                                  </p:stCondLst>
                                  <p:iterate type="lt">
                                    <p:tmPct val="5000"/>
                                  </p:iterate>
                                  <p:childTnLst>
                                    <p:set>
                                      <p:cBhvr>
                                        <p:cTn id="31" dur="1" fill="hold">
                                          <p:stCondLst>
                                            <p:cond delay="0"/>
                                          </p:stCondLst>
                                        </p:cTn>
                                        <p:tgtEl>
                                          <p:spTgt spid="7171">
                                            <p:txEl>
                                              <p:pRg st="3" end="3"/>
                                            </p:txEl>
                                          </p:spTgt>
                                        </p:tgtEl>
                                        <p:attrNameLst>
                                          <p:attrName>style.visibility</p:attrName>
                                        </p:attrNameLst>
                                      </p:cBhvr>
                                      <p:to>
                                        <p:strVal val="visible"/>
                                      </p:to>
                                    </p:set>
                                    <p:anim calcmode="lin" valueType="num">
                                      <p:cBhvr>
                                        <p:cTn id="32"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33" dur="500" fill="hold"/>
                                        <p:tgtEl>
                                          <p:spTgt spid="7171">
                                            <p:txEl>
                                              <p:pRg st="3" end="3"/>
                                            </p:txEl>
                                          </p:spTgt>
                                        </p:tgtEl>
                                        <p:attrNameLst>
                                          <p:attrName>ppt_h</p:attrName>
                                        </p:attrNameLst>
                                      </p:cBhvr>
                                      <p:tavLst>
                                        <p:tav tm="0">
                                          <p:val>
                                            <p:fltVal val="0"/>
                                          </p:val>
                                        </p:tav>
                                        <p:tav tm="100000">
                                          <p:val>
                                            <p:strVal val="#ppt_h"/>
                                          </p:val>
                                        </p:tav>
                                      </p:tavLst>
                                    </p:anim>
                                    <p:anim calcmode="lin" valueType="num">
                                      <p:cBhvr>
                                        <p:cTn id="34" dur="500" fill="hold"/>
                                        <p:tgtEl>
                                          <p:spTgt spid="7171">
                                            <p:txEl>
                                              <p:pRg st="3" end="3"/>
                                            </p:txEl>
                                          </p:spTgt>
                                        </p:tgtEl>
                                        <p:attrNameLst>
                                          <p:attrName>style.rotation</p:attrName>
                                        </p:attrNameLst>
                                      </p:cBhvr>
                                      <p:tavLst>
                                        <p:tav tm="0">
                                          <p:val>
                                            <p:fltVal val="90"/>
                                          </p:val>
                                        </p:tav>
                                        <p:tav tm="100000">
                                          <p:val>
                                            <p:fltVal val="0"/>
                                          </p:val>
                                        </p:tav>
                                      </p:tavLst>
                                    </p:anim>
                                    <p:animEffect transition="in" filter="fade">
                                      <p:cBhvr>
                                        <p:cTn id="35" dur="500"/>
                                        <p:tgtEl>
                                          <p:spTgt spid="7171">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1" presetClass="entr" presetSubtype="0" fill="hold" nodeType="clickEffect">
                                  <p:stCondLst>
                                    <p:cond delay="0"/>
                                  </p:stCondLst>
                                  <p:iterate type="lt">
                                    <p:tmPct val="5000"/>
                                  </p:iterate>
                                  <p:childTnLst>
                                    <p:set>
                                      <p:cBhvr>
                                        <p:cTn id="39" dur="1" fill="hold">
                                          <p:stCondLst>
                                            <p:cond delay="0"/>
                                          </p:stCondLst>
                                        </p:cTn>
                                        <p:tgtEl>
                                          <p:spTgt spid="7171">
                                            <p:txEl>
                                              <p:pRg st="4" end="4"/>
                                            </p:txEl>
                                          </p:spTgt>
                                        </p:tgtEl>
                                        <p:attrNameLst>
                                          <p:attrName>style.visibility</p:attrName>
                                        </p:attrNameLst>
                                      </p:cBhvr>
                                      <p:to>
                                        <p:strVal val="visible"/>
                                      </p:to>
                                    </p:set>
                                    <p:anim calcmode="lin" valueType="num">
                                      <p:cBhvr>
                                        <p:cTn id="40" dur="5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7171">
                                            <p:txEl>
                                              <p:pRg st="4" end="4"/>
                                            </p:txEl>
                                          </p:spTgt>
                                        </p:tgtEl>
                                        <p:attrNameLst>
                                          <p:attrName>ppt_h</p:attrName>
                                        </p:attrNameLst>
                                      </p:cBhvr>
                                      <p:tavLst>
                                        <p:tav tm="0">
                                          <p:val>
                                            <p:fltVal val="0"/>
                                          </p:val>
                                        </p:tav>
                                        <p:tav tm="100000">
                                          <p:val>
                                            <p:strVal val="#ppt_h"/>
                                          </p:val>
                                        </p:tav>
                                      </p:tavLst>
                                    </p:anim>
                                    <p:anim calcmode="lin" valueType="num">
                                      <p:cBhvr>
                                        <p:cTn id="42" dur="500" fill="hold"/>
                                        <p:tgtEl>
                                          <p:spTgt spid="7171">
                                            <p:txEl>
                                              <p:pRg st="4" end="4"/>
                                            </p:txEl>
                                          </p:spTgt>
                                        </p:tgtEl>
                                        <p:attrNameLst>
                                          <p:attrName>style.rotation</p:attrName>
                                        </p:attrNameLst>
                                      </p:cBhvr>
                                      <p:tavLst>
                                        <p:tav tm="0">
                                          <p:val>
                                            <p:fltVal val="90"/>
                                          </p:val>
                                        </p:tav>
                                        <p:tav tm="100000">
                                          <p:val>
                                            <p:fltVal val="0"/>
                                          </p:val>
                                        </p:tav>
                                      </p:tavLst>
                                    </p:anim>
                                    <p:animEffect transition="in" filter="fade">
                                      <p:cBhvr>
                                        <p:cTn id="43" dur="500"/>
                                        <p:tgtEl>
                                          <p:spTgt spid="7171">
                                            <p:txEl>
                                              <p:pRg st="4" end="4"/>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1" presetClass="entr" presetSubtype="0" fill="hold" nodeType="clickEffect">
                                  <p:stCondLst>
                                    <p:cond delay="0"/>
                                  </p:stCondLst>
                                  <p:iterate type="lt">
                                    <p:tmPct val="5000"/>
                                  </p:iterate>
                                  <p:childTnLst>
                                    <p:set>
                                      <p:cBhvr>
                                        <p:cTn id="47" dur="1" fill="hold">
                                          <p:stCondLst>
                                            <p:cond delay="0"/>
                                          </p:stCondLst>
                                        </p:cTn>
                                        <p:tgtEl>
                                          <p:spTgt spid="7171">
                                            <p:txEl>
                                              <p:pRg st="5" end="5"/>
                                            </p:txEl>
                                          </p:spTgt>
                                        </p:tgtEl>
                                        <p:attrNameLst>
                                          <p:attrName>style.visibility</p:attrName>
                                        </p:attrNameLst>
                                      </p:cBhvr>
                                      <p:to>
                                        <p:strVal val="visible"/>
                                      </p:to>
                                    </p:set>
                                    <p:anim calcmode="lin" valueType="num">
                                      <p:cBhvr>
                                        <p:cTn id="48"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49" dur="500" fill="hold"/>
                                        <p:tgtEl>
                                          <p:spTgt spid="7171">
                                            <p:txEl>
                                              <p:pRg st="5" end="5"/>
                                            </p:txEl>
                                          </p:spTgt>
                                        </p:tgtEl>
                                        <p:attrNameLst>
                                          <p:attrName>ppt_h</p:attrName>
                                        </p:attrNameLst>
                                      </p:cBhvr>
                                      <p:tavLst>
                                        <p:tav tm="0">
                                          <p:val>
                                            <p:fltVal val="0"/>
                                          </p:val>
                                        </p:tav>
                                        <p:tav tm="100000">
                                          <p:val>
                                            <p:strVal val="#ppt_h"/>
                                          </p:val>
                                        </p:tav>
                                      </p:tavLst>
                                    </p:anim>
                                    <p:anim calcmode="lin" valueType="num">
                                      <p:cBhvr>
                                        <p:cTn id="50" dur="500" fill="hold"/>
                                        <p:tgtEl>
                                          <p:spTgt spid="7171">
                                            <p:txEl>
                                              <p:pRg st="5" end="5"/>
                                            </p:txEl>
                                          </p:spTgt>
                                        </p:tgtEl>
                                        <p:attrNameLst>
                                          <p:attrName>style.rotation</p:attrName>
                                        </p:attrNameLst>
                                      </p:cBhvr>
                                      <p:tavLst>
                                        <p:tav tm="0">
                                          <p:val>
                                            <p:fltVal val="90"/>
                                          </p:val>
                                        </p:tav>
                                        <p:tav tm="100000">
                                          <p:val>
                                            <p:fltVal val="0"/>
                                          </p:val>
                                        </p:tav>
                                      </p:tavLst>
                                    </p:anim>
                                    <p:animEffect transition="in" filter="fade">
                                      <p:cBhvr>
                                        <p:cTn id="51" dur="500"/>
                                        <p:tgtEl>
                                          <p:spTgt spid="7171">
                                            <p:txEl>
                                              <p:pRg st="5" end="5"/>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4" presetClass="entr" presetSubtype="0" fill="hold" nodeType="clickEffect">
                                  <p:stCondLst>
                                    <p:cond delay="0"/>
                                  </p:stCondLst>
                                  <p:childTnLst>
                                    <p:set>
                                      <p:cBhvr>
                                        <p:cTn id="55" dur="1" fill="hold">
                                          <p:stCondLst>
                                            <p:cond delay="0"/>
                                          </p:stCondLst>
                                        </p:cTn>
                                        <p:tgtEl>
                                          <p:spTgt spid="7172">
                                            <p:txEl>
                                              <p:pRg st="0" end="0"/>
                                            </p:txEl>
                                          </p:spTgt>
                                        </p:tgtEl>
                                        <p:attrNameLst>
                                          <p:attrName>style.visibility</p:attrName>
                                        </p:attrNameLst>
                                      </p:cBhvr>
                                      <p:to>
                                        <p:strVal val="visible"/>
                                      </p:to>
                                    </p:set>
                                    <p:anim from="(-#ppt_w/2)" to="(#ppt_x)" calcmode="lin" valueType="num">
                                      <p:cBhvr>
                                        <p:cTn id="56" dur="600" fill="hold">
                                          <p:stCondLst>
                                            <p:cond delay="0"/>
                                          </p:stCondLst>
                                        </p:cTn>
                                        <p:tgtEl>
                                          <p:spTgt spid="7172">
                                            <p:txEl>
                                              <p:pRg st="0" end="0"/>
                                            </p:txEl>
                                          </p:spTgt>
                                        </p:tgtEl>
                                        <p:attrNameLst>
                                          <p:attrName>ppt_x</p:attrName>
                                        </p:attrNameLst>
                                      </p:cBhvr>
                                    </p:anim>
                                    <p:anim from="0" to="-1.0" calcmode="lin" valueType="num">
                                      <p:cBhvr>
                                        <p:cTn id="57" dur="200" decel="50000" autoRev="1" fill="hold">
                                          <p:stCondLst>
                                            <p:cond delay="600"/>
                                          </p:stCondLst>
                                        </p:cTn>
                                        <p:tgtEl>
                                          <p:spTgt spid="7172">
                                            <p:txEl>
                                              <p:pRg st="0" end="0"/>
                                            </p:txEl>
                                          </p:spTgt>
                                        </p:tgtEl>
                                        <p:attrNameLst>
                                          <p:attrName>xshear</p:attrName>
                                        </p:attrNameLst>
                                      </p:cBhvr>
                                    </p:anim>
                                    <p:animScale>
                                      <p:cBhvr>
                                        <p:cTn id="58" dur="200" decel="100000" autoRev="1" fill="hold">
                                          <p:stCondLst>
                                            <p:cond delay="600"/>
                                          </p:stCondLst>
                                        </p:cTn>
                                        <p:tgtEl>
                                          <p:spTgt spid="7172">
                                            <p:txEl>
                                              <p:pRg st="0" end="0"/>
                                            </p:txEl>
                                          </p:spTgt>
                                        </p:tgtEl>
                                      </p:cBhvr>
                                      <p:from x="100000" y="100000"/>
                                      <p:to x="80000" y="100000"/>
                                    </p:animScale>
                                    <p:anim by="(#ppt_h/3+#ppt_w*0.1)" calcmode="lin" valueType="num">
                                      <p:cBhvr additive="sum">
                                        <p:cTn id="59" dur="200" decel="100000" autoRev="1" fill="hold">
                                          <p:stCondLst>
                                            <p:cond delay="600"/>
                                          </p:stCondLst>
                                        </p:cTn>
                                        <p:tgtEl>
                                          <p:spTgt spid="7172">
                                            <p:txEl>
                                              <p:pRg st="0" end="0"/>
                                            </p:txEl>
                                          </p:spTgt>
                                        </p:tgtEl>
                                        <p:attrNameLst>
                                          <p:attrName>ppt_x</p:attrName>
                                        </p:attrNameLst>
                                      </p:cBhvr>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52" presetClass="entr" presetSubtype="0" fill="hold" nodeType="clickEffect">
                                  <p:stCondLst>
                                    <p:cond delay="0"/>
                                  </p:stCondLst>
                                  <p:childTnLst>
                                    <p:set>
                                      <p:cBhvr>
                                        <p:cTn id="63" dur="1" fill="hold">
                                          <p:stCondLst>
                                            <p:cond delay="0"/>
                                          </p:stCondLst>
                                        </p:cTn>
                                        <p:tgtEl>
                                          <p:spTgt spid="7174">
                                            <p:txEl>
                                              <p:pRg st="0" end="0"/>
                                            </p:txEl>
                                          </p:spTgt>
                                        </p:tgtEl>
                                        <p:attrNameLst>
                                          <p:attrName>style.visibility</p:attrName>
                                        </p:attrNameLst>
                                      </p:cBhvr>
                                      <p:to>
                                        <p:strVal val="visible"/>
                                      </p:to>
                                    </p:set>
                                    <p:animScale>
                                      <p:cBhvr>
                                        <p:cTn id="64" dur="1000" decel="50000" fill="hold">
                                          <p:stCondLst>
                                            <p:cond delay="0"/>
                                          </p:stCondLst>
                                        </p:cTn>
                                        <p:tgtEl>
                                          <p:spTgt spid="717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1000" decel="50000" fill="hold">
                                          <p:stCondLst>
                                            <p:cond delay="0"/>
                                          </p:stCondLst>
                                        </p:cTn>
                                        <p:tgtEl>
                                          <p:spTgt spid="7174">
                                            <p:txEl>
                                              <p:pRg st="0" end="0"/>
                                            </p:txEl>
                                          </p:spTgt>
                                        </p:tgtEl>
                                        <p:attrNameLst>
                                          <p:attrName>ppt_x,ppt_y</p:attrName>
                                        </p:attrNameLst>
                                      </p:cBhvr>
                                      <p:rCtr x="0" y="0"/>
                                    </p:animMotion>
                                    <p:animEffect transition="in" filter="fade">
                                      <p:cBhvr>
                                        <p:cTn id="66" dur="1000"/>
                                        <p:tgtEl>
                                          <p:spTgt spid="7174">
                                            <p:txEl>
                                              <p:pRg st="0" end="0"/>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52" presetClass="entr" presetSubtype="0" fill="hold" nodeType="clickEffect">
                                  <p:stCondLst>
                                    <p:cond delay="0"/>
                                  </p:stCondLst>
                                  <p:childTnLst>
                                    <p:set>
                                      <p:cBhvr>
                                        <p:cTn id="70" dur="1" fill="hold">
                                          <p:stCondLst>
                                            <p:cond delay="0"/>
                                          </p:stCondLst>
                                        </p:cTn>
                                        <p:tgtEl>
                                          <p:spTgt spid="7174">
                                            <p:txEl>
                                              <p:pRg st="1" end="1"/>
                                            </p:txEl>
                                          </p:spTgt>
                                        </p:tgtEl>
                                        <p:attrNameLst>
                                          <p:attrName>style.visibility</p:attrName>
                                        </p:attrNameLst>
                                      </p:cBhvr>
                                      <p:to>
                                        <p:strVal val="visible"/>
                                      </p:to>
                                    </p:set>
                                    <p:animScale>
                                      <p:cBhvr>
                                        <p:cTn id="71" dur="1000" decel="50000" fill="hold">
                                          <p:stCondLst>
                                            <p:cond delay="0"/>
                                          </p:stCondLst>
                                        </p:cTn>
                                        <p:tgtEl>
                                          <p:spTgt spid="717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7174">
                                            <p:txEl>
                                              <p:pRg st="1" end="1"/>
                                            </p:txEl>
                                          </p:spTgt>
                                        </p:tgtEl>
                                        <p:attrNameLst>
                                          <p:attrName>ppt_x,ppt_y</p:attrName>
                                        </p:attrNameLst>
                                      </p:cBhvr>
                                      <p:rCtr x="0" y="0"/>
                                    </p:animMotion>
                                    <p:animEffect transition="in" filter="fade">
                                      <p:cBhvr>
                                        <p:cTn id="73" dur="1000"/>
                                        <p:tgtEl>
                                          <p:spTgt spid="7174">
                                            <p:txEl>
                                              <p:pRg st="1" end="1"/>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31" presetClass="entr" presetSubtype="0" fill="hold" nodeType="clickEffect">
                                  <p:stCondLst>
                                    <p:cond delay="0"/>
                                  </p:stCondLst>
                                  <p:iterate type="lt">
                                    <p:tmPct val="5000"/>
                                  </p:iterate>
                                  <p:childTnLst>
                                    <p:set>
                                      <p:cBhvr>
                                        <p:cTn id="77" dur="1" fill="hold">
                                          <p:stCondLst>
                                            <p:cond delay="0"/>
                                          </p:stCondLst>
                                        </p:cTn>
                                        <p:tgtEl>
                                          <p:spTgt spid="7173">
                                            <p:txEl>
                                              <p:pRg st="0" end="0"/>
                                            </p:txEl>
                                          </p:spTgt>
                                        </p:tgtEl>
                                        <p:attrNameLst>
                                          <p:attrName>style.visibility</p:attrName>
                                        </p:attrNameLst>
                                      </p:cBhvr>
                                      <p:to>
                                        <p:strVal val="visible"/>
                                      </p:to>
                                    </p:set>
                                    <p:anim calcmode="lin" valueType="num">
                                      <p:cBhvr>
                                        <p:cTn id="78" dur="500" fill="hold"/>
                                        <p:tgtEl>
                                          <p:spTgt spid="7173">
                                            <p:txEl>
                                              <p:pRg st="0" end="0"/>
                                            </p:txEl>
                                          </p:spTgt>
                                        </p:tgtEl>
                                        <p:attrNameLst>
                                          <p:attrName>ppt_w</p:attrName>
                                        </p:attrNameLst>
                                      </p:cBhvr>
                                      <p:tavLst>
                                        <p:tav tm="0">
                                          <p:val>
                                            <p:fltVal val="0"/>
                                          </p:val>
                                        </p:tav>
                                        <p:tav tm="100000">
                                          <p:val>
                                            <p:strVal val="#ppt_w"/>
                                          </p:val>
                                        </p:tav>
                                      </p:tavLst>
                                    </p:anim>
                                    <p:anim calcmode="lin" valueType="num">
                                      <p:cBhvr>
                                        <p:cTn id="79" dur="500" fill="hold"/>
                                        <p:tgtEl>
                                          <p:spTgt spid="7173">
                                            <p:txEl>
                                              <p:pRg st="0" end="0"/>
                                            </p:txEl>
                                          </p:spTgt>
                                        </p:tgtEl>
                                        <p:attrNameLst>
                                          <p:attrName>ppt_h</p:attrName>
                                        </p:attrNameLst>
                                      </p:cBhvr>
                                      <p:tavLst>
                                        <p:tav tm="0">
                                          <p:val>
                                            <p:fltVal val="0"/>
                                          </p:val>
                                        </p:tav>
                                        <p:tav tm="100000">
                                          <p:val>
                                            <p:strVal val="#ppt_h"/>
                                          </p:val>
                                        </p:tav>
                                      </p:tavLst>
                                    </p:anim>
                                    <p:anim calcmode="lin" valueType="num">
                                      <p:cBhvr>
                                        <p:cTn id="80" dur="500" fill="hold"/>
                                        <p:tgtEl>
                                          <p:spTgt spid="7173">
                                            <p:txEl>
                                              <p:pRg st="0" end="0"/>
                                            </p:txEl>
                                          </p:spTgt>
                                        </p:tgtEl>
                                        <p:attrNameLst>
                                          <p:attrName>style.rotation</p:attrName>
                                        </p:attrNameLst>
                                      </p:cBhvr>
                                      <p:tavLst>
                                        <p:tav tm="0">
                                          <p:val>
                                            <p:fltVal val="90"/>
                                          </p:val>
                                        </p:tav>
                                        <p:tav tm="100000">
                                          <p:val>
                                            <p:fltVal val="0"/>
                                          </p:val>
                                        </p:tav>
                                      </p:tavLst>
                                    </p:anim>
                                    <p:animEffect transition="in" filter="fade">
                                      <p:cBhvr>
                                        <p:cTn id="81" dur="500"/>
                                        <p:tgtEl>
                                          <p:spTgt spid="71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79424"/>
          <a:stretch/>
        </p:blipFill>
        <p:spPr>
          <a:xfrm>
            <a:off x="115273" y="609674"/>
            <a:ext cx="8913454" cy="114297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GLUTEUS MAXIMUS</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
        <p:nvSpPr>
          <p:cNvPr id="7" name="TextBox 6">
            <a:extLst>
              <a:ext uri="{FF2B5EF4-FFF2-40B4-BE49-F238E27FC236}">
                <a16:creationId xmlns:a16="http://schemas.microsoft.com/office/drawing/2014/main" id="{3E61E4D2-CD02-ACA4-0B89-753E96604D3F}"/>
              </a:ext>
            </a:extLst>
          </p:cNvPr>
          <p:cNvSpPr txBox="1"/>
          <p:nvPr/>
        </p:nvSpPr>
        <p:spPr>
          <a:xfrm>
            <a:off x="0" y="1961255"/>
            <a:ext cx="6629346" cy="4524315"/>
          </a:xfrm>
          <a:prstGeom prst="rect">
            <a:avLst/>
          </a:prstGeom>
          <a:noFill/>
        </p:spPr>
        <p:txBody>
          <a:bodyPr wrap="square">
            <a:spAutoFit/>
          </a:bodyPr>
          <a:lstStyle/>
          <a:p>
            <a:pPr marL="285750" indent="-285750">
              <a:buFontTx/>
              <a:buChar char="-"/>
            </a:pPr>
            <a:r>
              <a:rPr lang="en-GB" dirty="0"/>
              <a:t>The main actions - extension and lateral rotation of the thigh.</a:t>
            </a:r>
          </a:p>
          <a:p>
            <a:pPr marL="285750" indent="-285750">
              <a:buFontTx/>
              <a:buChar char="-"/>
            </a:pPr>
            <a:r>
              <a:rPr lang="en-GB" dirty="0"/>
              <a:t>Although it is the strongest extensor of the hip, it acts mostly when force is necessary (rapid movement or movement against resistance). </a:t>
            </a:r>
          </a:p>
          <a:p>
            <a:pPr marL="285750" indent="-285750">
              <a:buFontTx/>
              <a:buChar char="-"/>
            </a:pPr>
            <a:r>
              <a:rPr lang="en-GB" dirty="0"/>
              <a:t>The gluteus maximus functions primarily between the flexed and standing (straight) positions of the thigh, as when rising from the sitting position, straightening from the bending position, walking uphill and upstairs, and running. </a:t>
            </a:r>
          </a:p>
          <a:p>
            <a:pPr marL="285750" indent="-285750">
              <a:buFontTx/>
              <a:buChar char="-"/>
            </a:pPr>
            <a:r>
              <a:rPr lang="en-GB" dirty="0"/>
              <a:t>It is used only briefly during casual walking and usually </a:t>
            </a:r>
          </a:p>
          <a:p>
            <a:r>
              <a:rPr lang="en-GB" dirty="0"/>
              <a:t>     not at all when standing motionless.</a:t>
            </a:r>
          </a:p>
          <a:p>
            <a:endParaRPr lang="en-GB" dirty="0"/>
          </a:p>
          <a:p>
            <a:endParaRPr lang="en-GB" dirty="0"/>
          </a:p>
          <a:p>
            <a:r>
              <a:rPr lang="en-GB" dirty="0"/>
              <a:t>Testing the gluteus maximus is performed when the person is prone with the lower limb straight. The person tightens the buttocks and extends the hip joint as the examiner observes and palpates the gluteus maximus.</a:t>
            </a:r>
          </a:p>
        </p:txBody>
      </p:sp>
      <p:pic>
        <p:nvPicPr>
          <p:cNvPr id="2" name="Picture 1">
            <a:extLst>
              <a:ext uri="{FF2B5EF4-FFF2-40B4-BE49-F238E27FC236}">
                <a16:creationId xmlns:a16="http://schemas.microsoft.com/office/drawing/2014/main" id="{794FC07E-B518-B009-78BE-383BBD75AC8E}"/>
              </a:ext>
            </a:extLst>
          </p:cNvPr>
          <p:cNvPicPr>
            <a:picLocks noChangeAspect="1"/>
          </p:cNvPicPr>
          <p:nvPr/>
        </p:nvPicPr>
        <p:blipFill rotWithShape="1">
          <a:blip r:embed="rId3"/>
          <a:srcRect r="51278"/>
          <a:stretch/>
        </p:blipFill>
        <p:spPr>
          <a:xfrm>
            <a:off x="6504233" y="1752644"/>
            <a:ext cx="2415158" cy="5105356"/>
          </a:xfrm>
          <a:prstGeom prst="rect">
            <a:avLst/>
          </a:prstGeom>
        </p:spPr>
      </p:pic>
    </p:spTree>
    <p:extLst>
      <p:ext uri="{BB962C8B-B14F-4D97-AF65-F5344CB8AC3E}">
        <p14:creationId xmlns:p14="http://schemas.microsoft.com/office/powerpoint/2010/main" val="306888301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82E093-940A-40C3-BA96-209C5D7EEC1A}"/>
              </a:ext>
            </a:extLst>
          </p:cNvPr>
          <p:cNvPicPr>
            <a:picLocks noChangeAspect="1"/>
          </p:cNvPicPr>
          <p:nvPr/>
        </p:nvPicPr>
        <p:blipFill>
          <a:blip r:embed="rId2"/>
          <a:stretch>
            <a:fillRect/>
          </a:stretch>
        </p:blipFill>
        <p:spPr>
          <a:xfrm>
            <a:off x="5798427" y="2960536"/>
            <a:ext cx="2659671" cy="3897464"/>
          </a:xfrm>
          <a:prstGeom prst="rect">
            <a:avLst/>
          </a:prstGeom>
        </p:spPr>
      </p:pic>
      <p:sp>
        <p:nvSpPr>
          <p:cNvPr id="8194" name="Text Box 3">
            <a:extLst>
              <a:ext uri="{FF2B5EF4-FFF2-40B4-BE49-F238E27FC236}">
                <a16:creationId xmlns:a16="http://schemas.microsoft.com/office/drawing/2014/main" id="{52744ED7-7E7C-EBD1-ABD6-262BFCDA7CAC}"/>
              </a:ext>
            </a:extLst>
          </p:cNvPr>
          <p:cNvSpPr txBox="1">
            <a:spLocks noChangeArrowheads="1"/>
          </p:cNvSpPr>
          <p:nvPr/>
        </p:nvSpPr>
        <p:spPr bwMode="auto">
          <a:xfrm>
            <a:off x="1828871" y="0"/>
            <a:ext cx="61720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en-GB" altLang="en-US" sz="3200" b="1" dirty="0">
                <a:solidFill>
                  <a:srgbClr val="000066"/>
                </a:solidFill>
                <a:latin typeface="Comic Sans MS" panose="030F0702030302020204" pitchFamily="66" charset="0"/>
              </a:rPr>
              <a:t>THE ADDUCTOR CANNAL </a:t>
            </a:r>
            <a:br>
              <a:rPr lang="en-GB" altLang="en-US" sz="3200" b="1" dirty="0">
                <a:solidFill>
                  <a:srgbClr val="000066"/>
                </a:solidFill>
                <a:latin typeface="Comic Sans MS" panose="030F0702030302020204" pitchFamily="66" charset="0"/>
              </a:rPr>
            </a:br>
            <a:r>
              <a:rPr lang="en-GB" altLang="en-US" sz="3200" b="1" dirty="0">
                <a:solidFill>
                  <a:srgbClr val="000066"/>
                </a:solidFill>
                <a:latin typeface="Comic Sans MS" panose="030F0702030302020204" pitchFamily="66" charset="0"/>
              </a:rPr>
              <a:t>(</a:t>
            </a:r>
            <a:r>
              <a:rPr lang="sr-Latn-CS" altLang="en-US" sz="3200" b="1" dirty="0" err="1">
                <a:solidFill>
                  <a:srgbClr val="000066"/>
                </a:solidFill>
                <a:latin typeface="Comic Sans MS" panose="030F0702030302020204" pitchFamily="66" charset="0"/>
              </a:rPr>
              <a:t>Canalis</a:t>
            </a:r>
            <a:r>
              <a:rPr lang="sr-Latn-CS" altLang="en-US" sz="3200" b="1" dirty="0">
                <a:solidFill>
                  <a:srgbClr val="000066"/>
                </a:solidFill>
                <a:latin typeface="Comic Sans MS" panose="030F0702030302020204" pitchFamily="66" charset="0"/>
              </a:rPr>
              <a:t> </a:t>
            </a:r>
            <a:r>
              <a:rPr lang="sr-Latn-CS" altLang="en-US" sz="3200" b="1" dirty="0" err="1">
                <a:solidFill>
                  <a:srgbClr val="000066"/>
                </a:solidFill>
                <a:latin typeface="Comic Sans MS" panose="030F0702030302020204" pitchFamily="66" charset="0"/>
              </a:rPr>
              <a:t>adductorius</a:t>
            </a:r>
            <a:r>
              <a:rPr lang="sr-Latn-CS" altLang="en-US" sz="3200" b="1" dirty="0">
                <a:solidFill>
                  <a:srgbClr val="000066"/>
                </a:solidFill>
                <a:latin typeface="Comic Sans MS" panose="030F0702030302020204" pitchFamily="66" charset="0"/>
              </a:rPr>
              <a:t>-Hunter</a:t>
            </a:r>
            <a:r>
              <a:rPr lang="en-GB" altLang="en-US" sz="3200" b="1" dirty="0">
                <a:solidFill>
                  <a:srgbClr val="000066"/>
                </a:solidFill>
                <a:latin typeface="Comic Sans MS" panose="030F0702030302020204" pitchFamily="66" charset="0"/>
              </a:rPr>
              <a:t>)</a:t>
            </a:r>
            <a:endParaRPr lang="en-US" altLang="en-US" sz="3200" b="1" dirty="0">
              <a:solidFill>
                <a:srgbClr val="000066"/>
              </a:solidFill>
              <a:latin typeface="Comic Sans MS" panose="030F0702030302020204" pitchFamily="66" charset="0"/>
            </a:endParaRPr>
          </a:p>
        </p:txBody>
      </p:sp>
      <p:sp>
        <p:nvSpPr>
          <p:cNvPr id="8195" name="Text Box 4">
            <a:extLst>
              <a:ext uri="{FF2B5EF4-FFF2-40B4-BE49-F238E27FC236}">
                <a16:creationId xmlns:a16="http://schemas.microsoft.com/office/drawing/2014/main" id="{02F1344A-134F-58FA-E37E-9F0930F98AFB}"/>
              </a:ext>
            </a:extLst>
          </p:cNvPr>
          <p:cNvSpPr txBox="1">
            <a:spLocks noChangeArrowheads="1"/>
          </p:cNvSpPr>
          <p:nvPr/>
        </p:nvSpPr>
        <p:spPr bwMode="auto">
          <a:xfrm>
            <a:off x="154902" y="3109281"/>
            <a:ext cx="4648078" cy="374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lnSpc>
                <a:spcPct val="65000"/>
              </a:lnSpc>
              <a:spcBef>
                <a:spcPct val="50000"/>
              </a:spcBef>
            </a:pPr>
            <a:endParaRPr lang="sr-Cyrl-CS" altLang="en-US" i="1" dirty="0">
              <a:latin typeface="Comic Sans MS" panose="030F0702030302020204" pitchFamily="66" charset="0"/>
            </a:endParaRPr>
          </a:p>
          <a:p>
            <a:pPr eaLnBrk="1" hangingPunct="1">
              <a:lnSpc>
                <a:spcPct val="85000"/>
              </a:lnSpc>
              <a:spcBef>
                <a:spcPct val="50000"/>
              </a:spcBef>
            </a:pPr>
            <a:r>
              <a:rPr lang="en-GB" altLang="en-US" i="1" dirty="0">
                <a:solidFill>
                  <a:srgbClr val="0070C0"/>
                </a:solidFill>
                <a:latin typeface="Arial" panose="020B0604020202020204" pitchFamily="34" charset="0"/>
              </a:rPr>
              <a:t>Anterior and lateral wall </a:t>
            </a:r>
            <a:r>
              <a:rPr lang="sr-Latn-CS" altLang="en-US" i="1" dirty="0">
                <a:latin typeface="Arial" panose="020B0604020202020204" pitchFamily="34" charset="0"/>
              </a:rPr>
              <a:t>: </a:t>
            </a:r>
            <a:r>
              <a:rPr lang="sr-Latn-CS" altLang="en-US" i="1" dirty="0">
                <a:solidFill>
                  <a:srgbClr val="990033"/>
                </a:solidFill>
                <a:latin typeface="Arial" panose="020B0604020202020204" pitchFamily="34" charset="0"/>
              </a:rPr>
              <a:t>m. </a:t>
            </a:r>
            <a:r>
              <a:rPr lang="sr-Latn-CS" altLang="en-US" i="1" dirty="0" err="1">
                <a:solidFill>
                  <a:srgbClr val="990033"/>
                </a:solidFill>
                <a:latin typeface="Arial" panose="020B0604020202020204" pitchFamily="34" charset="0"/>
              </a:rPr>
              <a:t>vastus</a:t>
            </a:r>
            <a:r>
              <a:rPr lang="sr-Latn-CS" altLang="en-US" i="1" dirty="0">
                <a:solidFill>
                  <a:srgbClr val="990033"/>
                </a:solidFill>
                <a:latin typeface="Arial" panose="020B0604020202020204" pitchFamily="34" charset="0"/>
              </a:rPr>
              <a:t> </a:t>
            </a:r>
            <a:r>
              <a:rPr lang="sr-Latn-CS" altLang="en-US" i="1" dirty="0" err="1">
                <a:solidFill>
                  <a:srgbClr val="990033"/>
                </a:solidFill>
                <a:latin typeface="Arial" panose="020B0604020202020204" pitchFamily="34" charset="0"/>
              </a:rPr>
              <a:t>medialis</a:t>
            </a:r>
            <a:endParaRPr lang="sr-Latn-CS" altLang="en-US" i="1" dirty="0">
              <a:solidFill>
                <a:srgbClr val="990033"/>
              </a:solidFill>
              <a:latin typeface="Arial" panose="020B0604020202020204" pitchFamily="34" charset="0"/>
            </a:endParaRPr>
          </a:p>
          <a:p>
            <a:pPr eaLnBrk="1" hangingPunct="1">
              <a:lnSpc>
                <a:spcPct val="60000"/>
              </a:lnSpc>
              <a:spcBef>
                <a:spcPct val="50000"/>
              </a:spcBef>
            </a:pPr>
            <a:r>
              <a:rPr lang="en-GB" altLang="en-US" i="1" dirty="0">
                <a:solidFill>
                  <a:srgbClr val="0070C0"/>
                </a:solidFill>
                <a:latin typeface="Arial" panose="020B0604020202020204" pitchFamily="34" charset="0"/>
              </a:rPr>
              <a:t>Posterior wall</a:t>
            </a:r>
            <a:r>
              <a:rPr lang="sr-Cyrl-CS" altLang="en-US" i="1" dirty="0">
                <a:latin typeface="Arial" panose="020B0604020202020204" pitchFamily="34" charset="0"/>
              </a:rPr>
              <a:t>: </a:t>
            </a:r>
            <a:r>
              <a:rPr lang="sr-Latn-CS" altLang="en-US" i="1" dirty="0" err="1">
                <a:solidFill>
                  <a:srgbClr val="990033"/>
                </a:solidFill>
                <a:latin typeface="Arial" panose="020B0604020202020204" pitchFamily="34" charset="0"/>
              </a:rPr>
              <a:t>m.adductor</a:t>
            </a:r>
            <a:r>
              <a:rPr lang="sr-Latn-CS" altLang="en-US" i="1" dirty="0">
                <a:solidFill>
                  <a:srgbClr val="990033"/>
                </a:solidFill>
                <a:latin typeface="Arial" panose="020B0604020202020204" pitchFamily="34" charset="0"/>
              </a:rPr>
              <a:t> </a:t>
            </a:r>
            <a:r>
              <a:rPr lang="sr-Latn-CS" altLang="en-US" i="1" dirty="0" err="1">
                <a:solidFill>
                  <a:srgbClr val="990033"/>
                </a:solidFill>
                <a:latin typeface="Arial" panose="020B0604020202020204" pitchFamily="34" charset="0"/>
              </a:rPr>
              <a:t>longus</a:t>
            </a:r>
            <a:r>
              <a:rPr lang="sr-Latn-CS" altLang="en-US" i="1" dirty="0">
                <a:solidFill>
                  <a:srgbClr val="990033"/>
                </a:solidFill>
                <a:latin typeface="Arial" panose="020B0604020202020204" pitchFamily="34" charset="0"/>
              </a:rPr>
              <a:t> </a:t>
            </a:r>
            <a:r>
              <a:rPr lang="en-GB" altLang="en-US" i="1" dirty="0">
                <a:solidFill>
                  <a:srgbClr val="990033"/>
                </a:solidFill>
                <a:latin typeface="Arial" panose="020B0604020202020204" pitchFamily="34" charset="0"/>
              </a:rPr>
              <a:t>and</a:t>
            </a:r>
            <a:r>
              <a:rPr lang="sr-Latn-CS" altLang="en-US" i="1" dirty="0">
                <a:solidFill>
                  <a:srgbClr val="990033"/>
                </a:solidFill>
                <a:latin typeface="Arial" panose="020B0604020202020204" pitchFamily="34" charset="0"/>
              </a:rPr>
              <a:t>  </a:t>
            </a:r>
            <a:endParaRPr lang="en-GB" altLang="en-US" i="1" dirty="0">
              <a:solidFill>
                <a:srgbClr val="990033"/>
              </a:solidFill>
              <a:latin typeface="Arial" panose="020B0604020202020204" pitchFamily="34" charset="0"/>
            </a:endParaRPr>
          </a:p>
          <a:p>
            <a:pPr eaLnBrk="1" hangingPunct="1">
              <a:lnSpc>
                <a:spcPct val="60000"/>
              </a:lnSpc>
              <a:spcBef>
                <a:spcPct val="50000"/>
              </a:spcBef>
            </a:pPr>
            <a:r>
              <a:rPr lang="en-GB" altLang="en-US" i="1" dirty="0">
                <a:solidFill>
                  <a:srgbClr val="990033"/>
                </a:solidFill>
                <a:latin typeface="Arial" panose="020B0604020202020204" pitchFamily="34" charset="0"/>
              </a:rPr>
              <a:t>                        </a:t>
            </a:r>
            <a:r>
              <a:rPr lang="en-GB" altLang="en-US" i="1" dirty="0" err="1">
                <a:solidFill>
                  <a:srgbClr val="990033"/>
                </a:solidFill>
                <a:latin typeface="Arial" panose="020B0604020202020204" pitchFamily="34" charset="0"/>
              </a:rPr>
              <a:t>m.adductor</a:t>
            </a:r>
            <a:r>
              <a:rPr lang="en-GB" altLang="en-US" i="1" dirty="0">
                <a:solidFill>
                  <a:srgbClr val="990033"/>
                </a:solidFill>
                <a:latin typeface="Arial" panose="020B0604020202020204" pitchFamily="34" charset="0"/>
              </a:rPr>
              <a:t> </a:t>
            </a:r>
            <a:r>
              <a:rPr lang="sr-Latn-CS" altLang="en-US" i="1" dirty="0" err="1">
                <a:solidFill>
                  <a:srgbClr val="990033"/>
                </a:solidFill>
                <a:latin typeface="Arial" panose="020B0604020202020204" pitchFamily="34" charset="0"/>
              </a:rPr>
              <a:t>magnus</a:t>
            </a:r>
            <a:endParaRPr lang="sr-Latn-CS" altLang="en-US" i="1" dirty="0">
              <a:solidFill>
                <a:srgbClr val="990033"/>
              </a:solidFill>
              <a:latin typeface="Arial" panose="020B0604020202020204" pitchFamily="34" charset="0"/>
            </a:endParaRPr>
          </a:p>
          <a:p>
            <a:pPr eaLnBrk="1" hangingPunct="1">
              <a:spcBef>
                <a:spcPct val="50000"/>
              </a:spcBef>
            </a:pPr>
            <a:r>
              <a:rPr lang="en-GB" altLang="en-US" i="1" dirty="0">
                <a:solidFill>
                  <a:srgbClr val="0070C0"/>
                </a:solidFill>
                <a:latin typeface="Arial" panose="020B0604020202020204" pitchFamily="34" charset="0"/>
              </a:rPr>
              <a:t>Medial wall</a:t>
            </a:r>
            <a:r>
              <a:rPr lang="sr-Cyrl-CS" altLang="en-US" i="1" dirty="0">
                <a:latin typeface="Arial" panose="020B0604020202020204" pitchFamily="34" charset="0"/>
              </a:rPr>
              <a:t>:</a:t>
            </a:r>
            <a:r>
              <a:rPr lang="sr-Latn-CS" altLang="en-US" i="1" dirty="0">
                <a:solidFill>
                  <a:srgbClr val="990033"/>
                </a:solidFill>
                <a:latin typeface="Arial" panose="020B0604020202020204" pitchFamily="34" charset="0"/>
              </a:rPr>
              <a:t>m. </a:t>
            </a:r>
            <a:r>
              <a:rPr lang="sr-Latn-CS" altLang="en-US" i="1" dirty="0" err="1">
                <a:solidFill>
                  <a:srgbClr val="990033"/>
                </a:solidFill>
                <a:latin typeface="Arial" panose="020B0604020202020204" pitchFamily="34" charset="0"/>
              </a:rPr>
              <a:t>sartorius</a:t>
            </a:r>
            <a:r>
              <a:rPr lang="en-GB" altLang="en-US" i="1" dirty="0">
                <a:solidFill>
                  <a:srgbClr val="990033"/>
                </a:solidFill>
                <a:latin typeface="Arial" panose="020B0604020202020204" pitchFamily="34" charset="0"/>
              </a:rPr>
              <a:t> – </a:t>
            </a:r>
            <a:r>
              <a:rPr lang="en-GB" i="1" dirty="0">
                <a:latin typeface="+mn-lt"/>
              </a:rPr>
              <a:t>overlies the groove between adductor longus and the vastus medialis muscles</a:t>
            </a:r>
            <a:endParaRPr lang="en-US" altLang="en-US" i="1" dirty="0">
              <a:solidFill>
                <a:srgbClr val="990033"/>
              </a:solidFill>
              <a:latin typeface="Arial" panose="020B0604020202020204" pitchFamily="34" charset="0"/>
            </a:endParaRPr>
          </a:p>
          <a:p>
            <a:pPr eaLnBrk="1" hangingPunct="1">
              <a:spcBef>
                <a:spcPct val="50000"/>
              </a:spcBef>
            </a:pPr>
            <a:r>
              <a:rPr lang="en-US" altLang="en-US" i="1" dirty="0">
                <a:solidFill>
                  <a:srgbClr val="990033"/>
                </a:solidFill>
                <a:latin typeface="Arial" panose="020B0604020202020204" pitchFamily="34" charset="0"/>
              </a:rPr>
              <a:t> </a:t>
            </a:r>
            <a:r>
              <a:rPr lang="en-GB" i="1" dirty="0">
                <a:latin typeface="+mn-lt"/>
              </a:rPr>
              <a:t>In the inferior third to half of the canal, </a:t>
            </a:r>
            <a:r>
              <a:rPr lang="en-GB" i="1" dirty="0" err="1">
                <a:solidFill>
                  <a:srgbClr val="800000"/>
                </a:solidFill>
                <a:latin typeface="+mn-lt"/>
              </a:rPr>
              <a:t>vastoadductor</a:t>
            </a:r>
            <a:r>
              <a:rPr lang="en-GB" i="1" dirty="0">
                <a:solidFill>
                  <a:srgbClr val="800000"/>
                </a:solidFill>
                <a:latin typeface="+mn-lt"/>
              </a:rPr>
              <a:t> fascia </a:t>
            </a:r>
            <a:r>
              <a:rPr lang="en-GB" i="1" dirty="0">
                <a:latin typeface="+mn-lt"/>
              </a:rPr>
              <a:t>spans between the adductor longus and the vastus medialis muscles, forming the </a:t>
            </a:r>
            <a:r>
              <a:rPr lang="en-GB" i="1" dirty="0">
                <a:solidFill>
                  <a:srgbClr val="0070C0"/>
                </a:solidFill>
                <a:latin typeface="+mn-lt"/>
              </a:rPr>
              <a:t>anterior wall </a:t>
            </a:r>
            <a:r>
              <a:rPr lang="en-GB" i="1" dirty="0">
                <a:latin typeface="+mn-lt"/>
              </a:rPr>
              <a:t>of the canal deep to the sartorius.</a:t>
            </a:r>
            <a:endParaRPr lang="en-US" altLang="en-US" i="1" dirty="0">
              <a:solidFill>
                <a:srgbClr val="990033"/>
              </a:solidFill>
              <a:latin typeface="+mn-lt"/>
            </a:endParaRPr>
          </a:p>
        </p:txBody>
      </p:sp>
      <p:sp>
        <p:nvSpPr>
          <p:cNvPr id="3" name="TextBox 2">
            <a:extLst>
              <a:ext uri="{FF2B5EF4-FFF2-40B4-BE49-F238E27FC236}">
                <a16:creationId xmlns:a16="http://schemas.microsoft.com/office/drawing/2014/main" id="{C7B653E1-F722-FFB4-0BDD-1BB1990D919C}"/>
              </a:ext>
            </a:extLst>
          </p:cNvPr>
          <p:cNvSpPr txBox="1"/>
          <p:nvPr/>
        </p:nvSpPr>
        <p:spPr>
          <a:xfrm>
            <a:off x="35574" y="1100613"/>
            <a:ext cx="8943460" cy="2031325"/>
          </a:xfrm>
          <a:prstGeom prst="rect">
            <a:avLst/>
          </a:prstGeom>
          <a:noFill/>
        </p:spPr>
        <p:txBody>
          <a:bodyPr wrap="square">
            <a:spAutoFit/>
          </a:bodyPr>
          <a:lstStyle/>
          <a:p>
            <a:pPr marL="285750" indent="-285750">
              <a:buFontTx/>
              <a:buChar char="-"/>
            </a:pPr>
            <a:r>
              <a:rPr lang="en-GB" dirty="0">
                <a:latin typeface="Book Antiqua" panose="02040602050305030304" pitchFamily="18" charset="0"/>
              </a:rPr>
              <a:t>The adductor canal (Hunter canal) is a ~15-cm long, narrow passageway in the middle third of the thigh. </a:t>
            </a:r>
          </a:p>
          <a:p>
            <a:pPr marL="285750" indent="-285750">
              <a:buFontTx/>
              <a:buChar char="-"/>
            </a:pPr>
            <a:r>
              <a:rPr lang="en-GB" dirty="0">
                <a:latin typeface="Book Antiqua" panose="02040602050305030304" pitchFamily="18" charset="0"/>
              </a:rPr>
              <a:t>It extends from the apex of the femoral triangle, where the sartorius crosses over the adductor longus, to the adductor hiatus in the tendon of the adductor magnus</a:t>
            </a:r>
          </a:p>
          <a:p>
            <a:pPr marL="285750" indent="-285750">
              <a:buFontTx/>
              <a:buChar char="-"/>
            </a:pPr>
            <a:r>
              <a:rPr lang="en-GB" dirty="0">
                <a:latin typeface="Book Antiqua" panose="02040602050305030304" pitchFamily="18" charset="0"/>
              </a:rPr>
              <a:t>It is an intermuscular passageway deep to the sartorius, continues to apex of femoral triangle, by which the major neurovascular bundle of the thigh traverses the middle third of the thigh (a., v., n. </a:t>
            </a:r>
            <a:r>
              <a:rPr lang="en-GB" dirty="0" err="1">
                <a:latin typeface="Book Antiqua" panose="02040602050305030304" pitchFamily="18" charset="0"/>
              </a:rPr>
              <a:t>femoralis</a:t>
            </a:r>
            <a:r>
              <a:rPr lang="en-GB" dirty="0">
                <a:latin typeface="Book Antiqua" panose="02040602050305030304" pitchFamily="18" charset="0"/>
              </a:rPr>
              <a:t>, n. saphenous)</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9B31-28F4-9151-9150-25C1B83F1903}"/>
              </a:ext>
            </a:extLst>
          </p:cNvPr>
          <p:cNvPicPr>
            <a:picLocks noChangeAspect="1"/>
          </p:cNvPicPr>
          <p:nvPr/>
        </p:nvPicPr>
        <p:blipFill>
          <a:blip r:embed="rId2"/>
          <a:stretch>
            <a:fillRect/>
          </a:stretch>
        </p:blipFill>
        <p:spPr>
          <a:xfrm>
            <a:off x="1611373" y="171167"/>
            <a:ext cx="5921253" cy="6515665"/>
          </a:xfrm>
          <a:prstGeom prst="rect">
            <a:avLst/>
          </a:prstGeom>
        </p:spPr>
      </p:pic>
    </p:spTree>
    <p:extLst>
      <p:ext uri="{BB962C8B-B14F-4D97-AF65-F5344CB8AC3E}">
        <p14:creationId xmlns:p14="http://schemas.microsoft.com/office/powerpoint/2010/main" val="149077082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3">
            <a:extLst>
              <a:ext uri="{FF2B5EF4-FFF2-40B4-BE49-F238E27FC236}">
                <a16:creationId xmlns:a16="http://schemas.microsoft.com/office/drawing/2014/main" id="{65F15CFC-461D-7D0E-0D78-D12D26936406}"/>
              </a:ext>
            </a:extLst>
          </p:cNvPr>
          <p:cNvSpPr txBox="1">
            <a:spLocks noChangeArrowheads="1"/>
          </p:cNvSpPr>
          <p:nvPr/>
        </p:nvSpPr>
        <p:spPr bwMode="auto">
          <a:xfrm>
            <a:off x="190500" y="32147"/>
            <a:ext cx="876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en-GB" altLang="en-US" sz="2800" b="1" dirty="0">
                <a:solidFill>
                  <a:srgbClr val="006A4E"/>
                </a:solidFill>
                <a:effectLst>
                  <a:outerShdw blurRad="38100" dist="38100" dir="2700000" algn="tl">
                    <a:srgbClr val="C0C0C0"/>
                  </a:outerShdw>
                </a:effectLst>
                <a:latin typeface="Book Antiqua" panose="02040602050305030304" pitchFamily="18" charset="0"/>
              </a:rPr>
              <a:t>Obturator canal (</a:t>
            </a:r>
            <a:r>
              <a:rPr lang="sr-Latn-CS" altLang="en-US" sz="2800" b="1" dirty="0" err="1">
                <a:solidFill>
                  <a:srgbClr val="006A4E"/>
                </a:solidFill>
                <a:effectLst>
                  <a:outerShdw blurRad="38100" dist="38100" dir="2700000" algn="tl">
                    <a:srgbClr val="C0C0C0"/>
                  </a:outerShdw>
                </a:effectLst>
                <a:latin typeface="Book Antiqua" panose="02040602050305030304" pitchFamily="18" charset="0"/>
              </a:rPr>
              <a:t>Canalis</a:t>
            </a:r>
            <a:r>
              <a:rPr lang="sr-Latn-CS" altLang="en-US" sz="2800" b="1"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800" b="1" dirty="0" err="1">
                <a:solidFill>
                  <a:srgbClr val="006A4E"/>
                </a:solidFill>
                <a:effectLst>
                  <a:outerShdw blurRad="38100" dist="38100" dir="2700000" algn="tl">
                    <a:srgbClr val="C0C0C0"/>
                  </a:outerShdw>
                </a:effectLst>
                <a:latin typeface="Book Antiqua" panose="02040602050305030304" pitchFamily="18" charset="0"/>
              </a:rPr>
              <a:t>obturatorius</a:t>
            </a:r>
            <a:r>
              <a:rPr lang="en-GB" altLang="en-US" sz="2800" b="1" dirty="0">
                <a:solidFill>
                  <a:srgbClr val="006A4E"/>
                </a:solidFill>
                <a:effectLst>
                  <a:outerShdw blurRad="38100" dist="38100" dir="2700000" algn="tl">
                    <a:srgbClr val="C0C0C0"/>
                  </a:outerShdw>
                </a:effectLst>
                <a:latin typeface="Book Antiqua" panose="02040602050305030304" pitchFamily="18" charset="0"/>
              </a:rPr>
              <a:t>)</a:t>
            </a:r>
            <a:endParaRPr lang="en-US" altLang="en-US" sz="2400" b="1" dirty="0">
              <a:solidFill>
                <a:srgbClr val="006A4E"/>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9219" name="Text Box 5">
            <a:extLst>
              <a:ext uri="{FF2B5EF4-FFF2-40B4-BE49-F238E27FC236}">
                <a16:creationId xmlns:a16="http://schemas.microsoft.com/office/drawing/2014/main" id="{C9C8AF6D-D069-A72E-AC35-C3CE085C6AA5}"/>
              </a:ext>
            </a:extLst>
          </p:cNvPr>
          <p:cNvSpPr txBox="1">
            <a:spLocks noChangeArrowheads="1"/>
          </p:cNvSpPr>
          <p:nvPr/>
        </p:nvSpPr>
        <p:spPr bwMode="auto">
          <a:xfrm>
            <a:off x="190500" y="1128222"/>
            <a:ext cx="7162800" cy="198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en-GB" altLang="en-US" sz="2000" dirty="0">
                <a:effectLst>
                  <a:outerShdw blurRad="38100" dist="38100" dir="2700000" algn="tl">
                    <a:srgbClr val="C0C0C0"/>
                  </a:outerShdw>
                </a:effectLst>
                <a:latin typeface="Book Antiqua" panose="02040602050305030304" pitchFamily="18" charset="0"/>
              </a:rPr>
              <a:t>Boundaries:</a:t>
            </a:r>
          </a:p>
          <a:p>
            <a:pPr eaLnBrk="1" hangingPunct="1">
              <a:spcBef>
                <a:spcPct val="50000"/>
              </a:spcBef>
            </a:pPr>
            <a:r>
              <a:rPr lang="en-GB" altLang="en-US" sz="2000" dirty="0">
                <a:effectLst>
                  <a:outerShdw blurRad="38100" dist="38100" dir="2700000" algn="tl">
                    <a:srgbClr val="C0C0C0"/>
                  </a:outerShdw>
                </a:effectLst>
                <a:latin typeface="Book Antiqua" panose="02040602050305030304" pitchFamily="18" charset="0"/>
              </a:rPr>
              <a:t>Proximally</a:t>
            </a:r>
            <a:r>
              <a:rPr lang="sr-Latn-CS" altLang="en-US" sz="2000" dirty="0">
                <a:effectLst>
                  <a:outerShdw blurRad="38100" dist="38100" dir="2700000" algn="tl">
                    <a:srgbClr val="C0C0C0"/>
                  </a:outerShdw>
                </a:effectLst>
                <a:latin typeface="Book Antiqua" panose="02040602050305030304" pitchFamily="18" charset="0"/>
              </a:rPr>
              <a:t>: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sulcus</a:t>
            </a:r>
            <a:r>
              <a:rPr lang="sr-Latn-CS" altLang="en-US" sz="2000" i="1"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obturatorius</a:t>
            </a:r>
            <a:r>
              <a:rPr lang="sr-Latn-CS" altLang="en-US" sz="2000"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000" dirty="0" err="1">
                <a:solidFill>
                  <a:srgbClr val="006A4E"/>
                </a:solidFill>
                <a:effectLst>
                  <a:outerShdw blurRad="38100" dist="38100" dir="2700000" algn="tl">
                    <a:srgbClr val="C0C0C0"/>
                  </a:outerShdw>
                </a:effectLst>
                <a:latin typeface="Book Antiqua" panose="02040602050305030304" pitchFamily="18" charset="0"/>
              </a:rPr>
              <a:t>ramus</a:t>
            </a:r>
            <a:r>
              <a:rPr lang="sr-Latn-CS" altLang="en-US" sz="2000"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000" dirty="0" err="1">
                <a:solidFill>
                  <a:srgbClr val="006A4E"/>
                </a:solidFill>
                <a:effectLst>
                  <a:outerShdw blurRad="38100" dist="38100" dir="2700000" algn="tl">
                    <a:srgbClr val="C0C0C0"/>
                  </a:outerShdw>
                </a:effectLst>
                <a:latin typeface="Book Antiqua" panose="02040602050305030304" pitchFamily="18" charset="0"/>
              </a:rPr>
              <a:t>superior</a:t>
            </a:r>
            <a:r>
              <a:rPr lang="sr-Latn-CS" altLang="en-US" sz="2000"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000" dirty="0" err="1">
                <a:solidFill>
                  <a:srgbClr val="006A4E"/>
                </a:solidFill>
                <a:effectLst>
                  <a:outerShdw blurRad="38100" dist="38100" dir="2700000" algn="tl">
                    <a:srgbClr val="C0C0C0"/>
                  </a:outerShdw>
                </a:effectLst>
                <a:latin typeface="Book Antiqua" panose="02040602050305030304" pitchFamily="18" charset="0"/>
              </a:rPr>
              <a:t>ossis</a:t>
            </a:r>
            <a:r>
              <a:rPr lang="sr-Latn-CS" altLang="en-US" sz="2000" dirty="0">
                <a:solidFill>
                  <a:srgbClr val="006A4E"/>
                </a:solidFill>
                <a:effectLst>
                  <a:outerShdw blurRad="38100" dist="38100" dir="2700000" algn="tl">
                    <a:srgbClr val="C0C0C0"/>
                  </a:outerShdw>
                </a:effectLst>
                <a:latin typeface="Book Antiqua" panose="02040602050305030304" pitchFamily="18" charset="0"/>
              </a:rPr>
              <a:t> pubis)</a:t>
            </a:r>
          </a:p>
          <a:p>
            <a:pPr eaLnBrk="1" hangingPunct="1">
              <a:lnSpc>
                <a:spcPct val="70000"/>
              </a:lnSpc>
              <a:spcBef>
                <a:spcPct val="50000"/>
              </a:spcBef>
            </a:pPr>
            <a:r>
              <a:rPr lang="en-GB" altLang="en-US" sz="2000" dirty="0">
                <a:effectLst>
                  <a:outerShdw blurRad="38100" dist="38100" dir="2700000" algn="tl">
                    <a:srgbClr val="C0C0C0"/>
                  </a:outerShdw>
                </a:effectLst>
                <a:latin typeface="Book Antiqua" panose="02040602050305030304" pitchFamily="18" charset="0"/>
              </a:rPr>
              <a:t>Distally:</a:t>
            </a:r>
            <a:r>
              <a:rPr lang="sr-Latn-CS" altLang="en-US" sz="2000"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000" i="1" dirty="0">
                <a:solidFill>
                  <a:srgbClr val="006A4E"/>
                </a:solidFill>
                <a:effectLst>
                  <a:outerShdw blurRad="38100" dist="38100" dir="2700000" algn="tl">
                    <a:srgbClr val="C0C0C0"/>
                  </a:outerShdw>
                </a:effectLst>
                <a:latin typeface="Book Antiqua" panose="02040602050305030304" pitchFamily="18" charset="0"/>
              </a:rPr>
              <a:t>m.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obturatorius</a:t>
            </a:r>
            <a:r>
              <a:rPr lang="sr-Latn-CS" altLang="en-US" sz="2000" i="1"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internus</a:t>
            </a:r>
            <a:r>
              <a:rPr lang="sr-Latn-CS" altLang="en-US" sz="2000" i="1" dirty="0">
                <a:solidFill>
                  <a:srgbClr val="006A4E"/>
                </a:solidFill>
                <a:effectLst>
                  <a:outerShdw blurRad="38100" dist="38100" dir="2700000" algn="tl">
                    <a:srgbClr val="C0C0C0"/>
                  </a:outerShdw>
                </a:effectLst>
                <a:latin typeface="Book Antiqua" panose="02040602050305030304" pitchFamily="18" charset="0"/>
              </a:rPr>
              <a:t> et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externus</a:t>
            </a:r>
            <a:endParaRPr lang="sr-Latn-CS" altLang="en-US" sz="2000" i="1" dirty="0">
              <a:solidFill>
                <a:srgbClr val="006A4E"/>
              </a:solidFill>
              <a:effectLst>
                <a:outerShdw blurRad="38100" dist="38100" dir="2700000" algn="tl">
                  <a:srgbClr val="C0C0C0"/>
                </a:outerShdw>
              </a:effectLst>
              <a:latin typeface="Book Antiqua" panose="02040602050305030304" pitchFamily="18" charset="0"/>
            </a:endParaRPr>
          </a:p>
          <a:p>
            <a:pPr eaLnBrk="1" hangingPunct="1">
              <a:lnSpc>
                <a:spcPct val="70000"/>
              </a:lnSpc>
              <a:spcBef>
                <a:spcPct val="50000"/>
              </a:spcBef>
            </a:pPr>
            <a:r>
              <a:rPr lang="sr-Latn-CS" altLang="en-US" sz="2000" i="1" dirty="0">
                <a:solidFill>
                  <a:srgbClr val="006A4E"/>
                </a:solidFill>
                <a:effectLst>
                  <a:outerShdw blurRad="38100" dist="38100" dir="2700000" algn="tl">
                    <a:srgbClr val="C0C0C0"/>
                  </a:outerShdw>
                </a:effectLst>
                <a:latin typeface="Book Antiqua" panose="02040602050305030304" pitchFamily="18" charset="0"/>
              </a:rPr>
              <a:t>         </a:t>
            </a:r>
            <a:r>
              <a:rPr lang="en-GB" altLang="en-US" sz="2000" i="1" dirty="0">
                <a:solidFill>
                  <a:srgbClr val="006A4E"/>
                </a:solidFill>
                <a:effectLst>
                  <a:outerShdw blurRad="38100" dist="38100" dir="2700000" algn="tl">
                    <a:srgbClr val="C0C0C0"/>
                  </a:outerShdw>
                </a:effectLst>
                <a:latin typeface="Book Antiqua" panose="02040602050305030304" pitchFamily="18" charset="0"/>
              </a:rPr>
              <a:t>       </a:t>
            </a:r>
            <a:r>
              <a:rPr lang="sr-Latn-CS" altLang="en-US" sz="2000" i="1" dirty="0">
                <a:solidFill>
                  <a:srgbClr val="006A4E"/>
                </a:solidFill>
                <a:effectLst>
                  <a:outerShdw blurRad="38100" dist="38100" dir="2700000" algn="tl">
                    <a:srgbClr val="C0C0C0"/>
                  </a:outerShdw>
                </a:effectLst>
                <a:latin typeface="Book Antiqua" panose="02040602050305030304" pitchFamily="18" charset="0"/>
              </a:rPr>
              <a:t>membrana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obturatoria</a:t>
            </a:r>
            <a:endParaRPr lang="sr-Latn-CS" altLang="en-US" sz="2000" i="1" dirty="0">
              <a:solidFill>
                <a:srgbClr val="006A4E"/>
              </a:solidFill>
              <a:effectLst>
                <a:outerShdw blurRad="38100" dist="38100" dir="2700000" algn="tl">
                  <a:srgbClr val="C0C0C0"/>
                </a:outerShdw>
              </a:effectLst>
              <a:latin typeface="Book Antiqua" panose="02040602050305030304" pitchFamily="18" charset="0"/>
            </a:endParaRPr>
          </a:p>
          <a:p>
            <a:pPr eaLnBrk="1" hangingPunct="1">
              <a:lnSpc>
                <a:spcPct val="70000"/>
              </a:lnSpc>
              <a:spcBef>
                <a:spcPct val="50000"/>
              </a:spcBef>
            </a:pPr>
            <a:r>
              <a:rPr lang="en-GB" altLang="en-US" sz="2000" dirty="0">
                <a:effectLst>
                  <a:outerShdw blurRad="38100" dist="38100" dir="2700000" algn="tl">
                    <a:srgbClr val="C0C0C0"/>
                  </a:outerShdw>
                </a:effectLst>
                <a:latin typeface="Book Antiqua" panose="02040602050305030304" pitchFamily="18" charset="0"/>
              </a:rPr>
              <a:t>Contents:</a:t>
            </a:r>
            <a:r>
              <a:rPr lang="sr-Cyrl-CS" altLang="en-US" sz="2000" dirty="0">
                <a:effectLst>
                  <a:outerShdw blurRad="38100" dist="38100" dir="2700000" algn="tl">
                    <a:srgbClr val="C0C0C0"/>
                  </a:outerShdw>
                </a:effectLst>
                <a:latin typeface="Book Antiqua" panose="02040602050305030304" pitchFamily="18" charset="0"/>
              </a:rPr>
              <a:t>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n.obturatorius</a:t>
            </a:r>
            <a:r>
              <a:rPr lang="sr-Latn-CS" altLang="en-US" sz="2000" i="1" dirty="0">
                <a:solidFill>
                  <a:srgbClr val="006A4E"/>
                </a:solidFill>
                <a:effectLst>
                  <a:outerShdw blurRad="38100" dist="38100" dir="2700000" algn="tl">
                    <a:srgbClr val="C0C0C0"/>
                  </a:outerShdw>
                </a:effectLst>
                <a:latin typeface="Book Antiqua" panose="02040602050305030304" pitchFamily="18" charset="0"/>
              </a:rPr>
              <a:t>, a. et v. </a:t>
            </a:r>
            <a:r>
              <a:rPr lang="sr-Latn-CS" altLang="en-US" sz="2000" i="1" dirty="0" err="1">
                <a:solidFill>
                  <a:srgbClr val="006A4E"/>
                </a:solidFill>
                <a:effectLst>
                  <a:outerShdw blurRad="38100" dist="38100" dir="2700000" algn="tl">
                    <a:srgbClr val="C0C0C0"/>
                  </a:outerShdw>
                </a:effectLst>
                <a:latin typeface="Book Antiqua" panose="02040602050305030304" pitchFamily="18" charset="0"/>
              </a:rPr>
              <a:t>obturatoria</a:t>
            </a:r>
            <a:r>
              <a:rPr lang="sr-Latn-CS" altLang="en-US" sz="2000" dirty="0">
                <a:solidFill>
                  <a:srgbClr val="006A4E"/>
                </a:solidFill>
                <a:effectLst>
                  <a:outerShdw blurRad="38100" dist="38100" dir="2700000" algn="tl">
                    <a:srgbClr val="C0C0C0"/>
                  </a:outerShdw>
                </a:effectLst>
                <a:latin typeface="Book Antiqua" panose="02040602050305030304" pitchFamily="18" charset="0"/>
              </a:rPr>
              <a:t> </a:t>
            </a:r>
            <a:r>
              <a:rPr lang="en-GB" altLang="en-US" sz="2000" dirty="0">
                <a:solidFill>
                  <a:srgbClr val="006A4E"/>
                </a:solidFill>
                <a:effectLst>
                  <a:outerShdw blurRad="38100" dist="38100" dir="2700000" algn="tl">
                    <a:srgbClr val="C0C0C0"/>
                  </a:outerShdw>
                </a:effectLst>
                <a:latin typeface="Book Antiqua" panose="02040602050305030304" pitchFamily="18" charset="0"/>
              </a:rPr>
              <a:t> (NAV)</a:t>
            </a:r>
            <a:endParaRPr lang="en-US" altLang="en-US" sz="2000" dirty="0">
              <a:solidFill>
                <a:srgbClr val="006A4E"/>
              </a:solidFill>
              <a:effectLst>
                <a:outerShdw blurRad="38100" dist="38100" dir="2700000" algn="tl">
                  <a:srgbClr val="C0C0C0"/>
                </a:outerShdw>
              </a:effectLst>
              <a:latin typeface="Book Antiqua" panose="02040602050305030304" pitchFamily="18" charset="0"/>
            </a:endParaRPr>
          </a:p>
        </p:txBody>
      </p:sp>
      <p:pic>
        <p:nvPicPr>
          <p:cNvPr id="9220" name="Picture 7" descr="ANd9GcSBvIrvbwXz6BJi0pXz9DqIAW7U1Fykd23gL88FehnmQv2dNR5b">
            <a:extLst>
              <a:ext uri="{FF2B5EF4-FFF2-40B4-BE49-F238E27FC236}">
                <a16:creationId xmlns:a16="http://schemas.microsoft.com/office/drawing/2014/main" id="{35104B00-D5F4-8E4F-BE34-B669EED08F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67682"/>
            <a:ext cx="3561907" cy="345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306386D-1DF8-3A0E-16ED-BA2AA4629188}"/>
              </a:ext>
            </a:extLst>
          </p:cNvPr>
          <p:cNvSpPr txBox="1"/>
          <p:nvPr/>
        </p:nvSpPr>
        <p:spPr>
          <a:xfrm>
            <a:off x="-15142" y="622637"/>
            <a:ext cx="8176148" cy="400110"/>
          </a:xfrm>
          <a:prstGeom prst="rect">
            <a:avLst/>
          </a:prstGeom>
          <a:noFill/>
        </p:spPr>
        <p:txBody>
          <a:bodyPr wrap="square">
            <a:spAutoFit/>
          </a:bodyPr>
          <a:lstStyle/>
          <a:p>
            <a:r>
              <a:rPr lang="sr-Latn-CS" altLang="en-US" sz="2000" b="1" dirty="0">
                <a:effectLst>
                  <a:outerShdw blurRad="38100" dist="38100" dir="2700000" algn="tl">
                    <a:srgbClr val="C0C0C0"/>
                  </a:outerShdw>
                </a:effectLst>
                <a:latin typeface="Arial" panose="020B0604020202020204" pitchFamily="34" charset="0"/>
              </a:rPr>
              <a:t>– </a:t>
            </a:r>
            <a:r>
              <a:rPr lang="en-GB" altLang="en-US" sz="1800" i="1" dirty="0">
                <a:effectLst>
                  <a:outerShdw blurRad="38100" dist="38100" dir="2700000" algn="tl">
                    <a:srgbClr val="C0C0C0"/>
                  </a:outerShdw>
                </a:effectLst>
                <a:latin typeface="Arial" panose="020B0604020202020204" pitchFamily="34" charset="0"/>
              </a:rPr>
              <a:t>bony–muscular-fibrous canal ~ 2 cm long</a:t>
            </a:r>
            <a:endParaRPr lang="en-GB" dirty="0"/>
          </a:p>
        </p:txBody>
      </p:sp>
      <p:pic>
        <p:nvPicPr>
          <p:cNvPr id="5" name="Picture 4">
            <a:extLst>
              <a:ext uri="{FF2B5EF4-FFF2-40B4-BE49-F238E27FC236}">
                <a16:creationId xmlns:a16="http://schemas.microsoft.com/office/drawing/2014/main" id="{EB86FE47-A9DA-94A9-5252-C903F0FE2C3F}"/>
              </a:ext>
            </a:extLst>
          </p:cNvPr>
          <p:cNvPicPr>
            <a:picLocks noChangeAspect="1"/>
          </p:cNvPicPr>
          <p:nvPr/>
        </p:nvPicPr>
        <p:blipFill rotWithShape="1">
          <a:blip r:embed="rId3"/>
          <a:srcRect l="5095"/>
          <a:stretch/>
        </p:blipFill>
        <p:spPr>
          <a:xfrm>
            <a:off x="3776970" y="3099350"/>
            <a:ext cx="5315792" cy="372650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9219">
                                            <p:txEl>
                                              <p:pRg st="1" end="1"/>
                                            </p:txEl>
                                          </p:spTgt>
                                        </p:tgtEl>
                                        <p:attrNameLst>
                                          <p:attrName>style.visibility</p:attrName>
                                        </p:attrNameLst>
                                      </p:cBhvr>
                                      <p:to>
                                        <p:strVal val="visible"/>
                                      </p:to>
                                    </p:set>
                                    <p:animEffect transition="in" filter="fade">
                                      <p:cBhvr>
                                        <p:cTn id="7" dur="500"/>
                                        <p:tgtEl>
                                          <p:spTgt spid="9219">
                                            <p:txEl>
                                              <p:pRg st="1" end="1"/>
                                            </p:txEl>
                                          </p:spTgt>
                                        </p:tgtEl>
                                      </p:cBhvr>
                                    </p:animEffect>
                                    <p:anim calcmode="lin" valueType="num">
                                      <p:cBhvr>
                                        <p:cTn id="8" dur="500" fill="hold"/>
                                        <p:tgtEl>
                                          <p:spTgt spid="9219">
                                            <p:txEl>
                                              <p:pRg st="1" end="1"/>
                                            </p:txEl>
                                          </p:spTgt>
                                        </p:tgtEl>
                                        <p:attrNameLst>
                                          <p:attrName>ppt_x</p:attrName>
                                        </p:attrNameLst>
                                      </p:cBhvr>
                                      <p:tavLst>
                                        <p:tav tm="0">
                                          <p:val>
                                            <p:strVal val="#ppt_x-.1"/>
                                          </p:val>
                                        </p:tav>
                                        <p:tav tm="100000">
                                          <p:val>
                                            <p:strVal val="#ppt_x"/>
                                          </p:val>
                                        </p:tav>
                                      </p:tavLst>
                                    </p:anim>
                                    <p:anim calcmode="lin" valueType="num">
                                      <p:cBhvr>
                                        <p:cTn id="9" dur="500" fill="hold"/>
                                        <p:tgtEl>
                                          <p:spTgt spid="92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9219">
                                            <p:txEl>
                                              <p:pRg st="0" end="0"/>
                                            </p:txEl>
                                          </p:spTgt>
                                        </p:tgtEl>
                                        <p:attrNameLst>
                                          <p:attrName>style.visibility</p:attrName>
                                        </p:attrNameLst>
                                      </p:cBhvr>
                                      <p:to>
                                        <p:strVal val="visible"/>
                                      </p:to>
                                    </p:set>
                                    <p:animEffect transition="in" filter="fade">
                                      <p:cBhvr>
                                        <p:cTn id="14" dur="500"/>
                                        <p:tgtEl>
                                          <p:spTgt spid="9219">
                                            <p:txEl>
                                              <p:pRg st="0" end="0"/>
                                            </p:txEl>
                                          </p:spTgt>
                                        </p:tgtEl>
                                      </p:cBhvr>
                                    </p:animEffect>
                                    <p:anim calcmode="lin" valueType="num">
                                      <p:cBhvr>
                                        <p:cTn id="15" dur="500" fill="hold"/>
                                        <p:tgtEl>
                                          <p:spTgt spid="9219">
                                            <p:txEl>
                                              <p:pRg st="0" end="0"/>
                                            </p:txEl>
                                          </p:spTgt>
                                        </p:tgtEl>
                                        <p:attrNameLst>
                                          <p:attrName>ppt_x</p:attrName>
                                        </p:attrNameLst>
                                      </p:cBhvr>
                                      <p:tavLst>
                                        <p:tav tm="0">
                                          <p:val>
                                            <p:strVal val="#ppt_x-.1"/>
                                          </p:val>
                                        </p:tav>
                                        <p:tav tm="100000">
                                          <p:val>
                                            <p:strVal val="#ppt_x"/>
                                          </p:val>
                                        </p:tav>
                                      </p:tavLst>
                                    </p:anim>
                                    <p:anim calcmode="lin" valueType="num">
                                      <p:cBhvr>
                                        <p:cTn id="16" dur="500" fill="hold"/>
                                        <p:tgtEl>
                                          <p:spTgt spid="92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0" presetClass="entr" presetSubtype="0" fill="hold" nodeType="clickEffect">
                                  <p:stCondLst>
                                    <p:cond delay="0"/>
                                  </p:stCondLst>
                                  <p:iterate type="lt">
                                    <p:tmPct val="10000"/>
                                  </p:iterate>
                                  <p:childTnLst>
                                    <p:set>
                                      <p:cBhvr>
                                        <p:cTn id="20" dur="1" fill="hold">
                                          <p:stCondLst>
                                            <p:cond delay="0"/>
                                          </p:stCondLst>
                                        </p:cTn>
                                        <p:tgtEl>
                                          <p:spTgt spid="9219">
                                            <p:txEl>
                                              <p:pRg st="2" end="2"/>
                                            </p:txEl>
                                          </p:spTgt>
                                        </p:tgtEl>
                                        <p:attrNameLst>
                                          <p:attrName>style.visibility</p:attrName>
                                        </p:attrNameLst>
                                      </p:cBhvr>
                                      <p:to>
                                        <p:strVal val="visible"/>
                                      </p:to>
                                    </p:set>
                                    <p:animEffect transition="in" filter="fade">
                                      <p:cBhvr>
                                        <p:cTn id="21" dur="500"/>
                                        <p:tgtEl>
                                          <p:spTgt spid="9219">
                                            <p:txEl>
                                              <p:pRg st="2" end="2"/>
                                            </p:txEl>
                                          </p:spTgt>
                                        </p:tgtEl>
                                      </p:cBhvr>
                                    </p:animEffect>
                                    <p:anim calcmode="lin" valueType="num">
                                      <p:cBhvr>
                                        <p:cTn id="22" dur="500" fill="hold"/>
                                        <p:tgtEl>
                                          <p:spTgt spid="9219">
                                            <p:txEl>
                                              <p:pRg st="2" end="2"/>
                                            </p:txEl>
                                          </p:spTgt>
                                        </p:tgtEl>
                                        <p:attrNameLst>
                                          <p:attrName>ppt_x</p:attrName>
                                        </p:attrNameLst>
                                      </p:cBhvr>
                                      <p:tavLst>
                                        <p:tav tm="0">
                                          <p:val>
                                            <p:strVal val="#ppt_x-.1"/>
                                          </p:val>
                                        </p:tav>
                                        <p:tav tm="100000">
                                          <p:val>
                                            <p:strVal val="#ppt_x"/>
                                          </p:val>
                                        </p:tav>
                                      </p:tavLst>
                                    </p:anim>
                                    <p:anim calcmode="lin" valueType="num">
                                      <p:cBhvr>
                                        <p:cTn id="23" dur="500" fill="hold"/>
                                        <p:tgtEl>
                                          <p:spTgt spid="9219">
                                            <p:txEl>
                                              <p:pRg st="2" end="2"/>
                                            </p:txEl>
                                          </p:spTgt>
                                        </p:tgtEl>
                                        <p:attrNameLst>
                                          <p:attrName>ppt_y</p:attrName>
                                        </p:attrNameLst>
                                      </p:cBhvr>
                                      <p:tavLst>
                                        <p:tav tm="0">
                                          <p:val>
                                            <p:strVal val="#ppt_y"/>
                                          </p:val>
                                        </p:tav>
                                        <p:tav tm="100000">
                                          <p:val>
                                            <p:strVal val="#ppt_y"/>
                                          </p:val>
                                        </p:tav>
                                      </p:tavLst>
                                    </p:anim>
                                  </p:childTnLst>
                                </p:cTn>
                              </p:par>
                              <p:par>
                                <p:cTn id="24" presetID="40" presetClass="entr" presetSubtype="0" fill="hold" nodeType="withEffect">
                                  <p:stCondLst>
                                    <p:cond delay="0"/>
                                  </p:stCondLst>
                                  <p:iterate type="lt">
                                    <p:tmPct val="10000"/>
                                  </p:iterate>
                                  <p:childTnLst>
                                    <p:set>
                                      <p:cBhvr>
                                        <p:cTn id="25" dur="1" fill="hold">
                                          <p:stCondLst>
                                            <p:cond delay="0"/>
                                          </p:stCondLst>
                                        </p:cTn>
                                        <p:tgtEl>
                                          <p:spTgt spid="9219">
                                            <p:txEl>
                                              <p:pRg st="3" end="3"/>
                                            </p:txEl>
                                          </p:spTgt>
                                        </p:tgtEl>
                                        <p:attrNameLst>
                                          <p:attrName>style.visibility</p:attrName>
                                        </p:attrNameLst>
                                      </p:cBhvr>
                                      <p:to>
                                        <p:strVal val="visible"/>
                                      </p:to>
                                    </p:set>
                                    <p:animEffect transition="in" filter="fade">
                                      <p:cBhvr>
                                        <p:cTn id="26" dur="500"/>
                                        <p:tgtEl>
                                          <p:spTgt spid="9219">
                                            <p:txEl>
                                              <p:pRg st="3" end="3"/>
                                            </p:txEl>
                                          </p:spTgt>
                                        </p:tgtEl>
                                      </p:cBhvr>
                                    </p:animEffect>
                                    <p:anim calcmode="lin" valueType="num">
                                      <p:cBhvr>
                                        <p:cTn id="27" dur="500" fill="hold"/>
                                        <p:tgtEl>
                                          <p:spTgt spid="9219">
                                            <p:txEl>
                                              <p:pRg st="3" end="3"/>
                                            </p:txEl>
                                          </p:spTgt>
                                        </p:tgtEl>
                                        <p:attrNameLst>
                                          <p:attrName>ppt_x</p:attrName>
                                        </p:attrNameLst>
                                      </p:cBhvr>
                                      <p:tavLst>
                                        <p:tav tm="0">
                                          <p:val>
                                            <p:strVal val="#ppt_x-.1"/>
                                          </p:val>
                                        </p:tav>
                                        <p:tav tm="100000">
                                          <p:val>
                                            <p:strVal val="#ppt_x"/>
                                          </p:val>
                                        </p:tav>
                                      </p:tavLst>
                                    </p:anim>
                                    <p:anim calcmode="lin" valueType="num">
                                      <p:cBhvr>
                                        <p:cTn id="28" dur="500" fill="hold"/>
                                        <p:tgtEl>
                                          <p:spTgt spid="921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iterate type="lt">
                                    <p:tmPct val="5000"/>
                                  </p:iterate>
                                  <p:childTnLst>
                                    <p:set>
                                      <p:cBhvr>
                                        <p:cTn id="32" dur="1" fill="hold">
                                          <p:stCondLst>
                                            <p:cond delay="0"/>
                                          </p:stCondLst>
                                        </p:cTn>
                                        <p:tgtEl>
                                          <p:spTgt spid="9219">
                                            <p:txEl>
                                              <p:pRg st="4" end="4"/>
                                            </p:txEl>
                                          </p:spTgt>
                                        </p:tgtEl>
                                        <p:attrNameLst>
                                          <p:attrName>style.visibility</p:attrName>
                                        </p:attrNameLst>
                                      </p:cBhvr>
                                      <p:to>
                                        <p:strVal val="visible"/>
                                      </p:to>
                                    </p:set>
                                    <p:anim calcmode="lin" valueType="num">
                                      <p:cBhvr>
                                        <p:cTn id="33" dur="500" fill="hold"/>
                                        <p:tgtEl>
                                          <p:spTgt spid="9219">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9219">
                                            <p:txEl>
                                              <p:pRg st="4" end="4"/>
                                            </p:txEl>
                                          </p:spTgt>
                                        </p:tgtEl>
                                        <p:attrNameLst>
                                          <p:attrName>ppt_h</p:attrName>
                                        </p:attrNameLst>
                                      </p:cBhvr>
                                      <p:tavLst>
                                        <p:tav tm="0">
                                          <p:val>
                                            <p:fltVal val="0"/>
                                          </p:val>
                                        </p:tav>
                                        <p:tav tm="100000">
                                          <p:val>
                                            <p:strVal val="#ppt_h"/>
                                          </p:val>
                                        </p:tav>
                                      </p:tavLst>
                                    </p:anim>
                                    <p:anim calcmode="lin" valueType="num">
                                      <p:cBhvr>
                                        <p:cTn id="35" dur="500" fill="hold"/>
                                        <p:tgtEl>
                                          <p:spTgt spid="9219">
                                            <p:txEl>
                                              <p:pRg st="4" end="4"/>
                                            </p:txEl>
                                          </p:spTgt>
                                        </p:tgtEl>
                                        <p:attrNameLst>
                                          <p:attrName>style.rotation</p:attrName>
                                        </p:attrNameLst>
                                      </p:cBhvr>
                                      <p:tavLst>
                                        <p:tav tm="0">
                                          <p:val>
                                            <p:fltVal val="90"/>
                                          </p:val>
                                        </p:tav>
                                        <p:tav tm="100000">
                                          <p:val>
                                            <p:fltVal val="0"/>
                                          </p:val>
                                        </p:tav>
                                      </p:tavLst>
                                    </p:anim>
                                    <p:animEffect transition="in" filter="fade">
                                      <p:cBhvr>
                                        <p:cTn id="36" dur="5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chemeClr val="tx1"/>
                </a:solidFill>
                <a:effectLst>
                  <a:outerShdw blurRad="38100" dist="38100" dir="2700000" algn="tl">
                    <a:srgbClr val="C0C0C0"/>
                  </a:outerShdw>
                </a:effectLst>
                <a:latin typeface="Book Antiqua" panose="02040602050305030304" pitchFamily="18" charset="0"/>
              </a:rPr>
              <a:t>GLUTEAL BURSAE</a:t>
            </a:r>
            <a:endParaRPr lang="en-US" altLang="en-US" sz="2800" b="1" kern="0" dirty="0">
              <a:solidFill>
                <a:schemeClr val="tx1"/>
              </a:solidFill>
              <a:effectLst>
                <a:outerShdw blurRad="38100" dist="38100" dir="2700000" algn="tl">
                  <a:srgbClr val="C0C0C0"/>
                </a:outerShdw>
              </a:effectLst>
              <a:latin typeface="Book Antiqua" panose="02040602050305030304" pitchFamily="18" charset="0"/>
            </a:endParaRPr>
          </a:p>
        </p:txBody>
      </p:sp>
      <p:sp>
        <p:nvSpPr>
          <p:cNvPr id="7" name="TextBox 6">
            <a:extLst>
              <a:ext uri="{FF2B5EF4-FFF2-40B4-BE49-F238E27FC236}">
                <a16:creationId xmlns:a16="http://schemas.microsoft.com/office/drawing/2014/main" id="{3E61E4D2-CD02-ACA4-0B89-753E96604D3F}"/>
              </a:ext>
            </a:extLst>
          </p:cNvPr>
          <p:cNvSpPr txBox="1"/>
          <p:nvPr/>
        </p:nvSpPr>
        <p:spPr>
          <a:xfrm>
            <a:off x="0" y="914466"/>
            <a:ext cx="4800594" cy="3046988"/>
          </a:xfrm>
          <a:prstGeom prst="rect">
            <a:avLst/>
          </a:prstGeom>
          <a:noFill/>
        </p:spPr>
        <p:txBody>
          <a:bodyPr wrap="square">
            <a:spAutoFit/>
          </a:bodyPr>
          <a:lstStyle/>
          <a:p>
            <a:pPr marL="285750" indent="-285750">
              <a:buFontTx/>
              <a:buChar char="-"/>
            </a:pPr>
            <a:r>
              <a:rPr lang="en-GB" sz="1600" dirty="0"/>
              <a:t>Separate the gluteus maximus from adjacent structures</a:t>
            </a:r>
          </a:p>
          <a:p>
            <a:pPr marL="285750" indent="-285750">
              <a:buFontTx/>
              <a:buChar char="-"/>
            </a:pPr>
            <a:r>
              <a:rPr lang="en-GB" sz="1600" dirty="0"/>
              <a:t>Bursae are membranous sacs lined by a synovial membrane containing a capillary layer of slippery fluid resembling egg white. </a:t>
            </a:r>
          </a:p>
          <a:p>
            <a:pPr marL="285750" indent="-285750">
              <a:buFontTx/>
              <a:buChar char="-"/>
            </a:pPr>
            <a:r>
              <a:rPr lang="en-GB" sz="1600" dirty="0"/>
              <a:t>Bursae are located in areas subject to friction (e.g., where the iliotibial tract crosses the greater trochanter). </a:t>
            </a:r>
          </a:p>
          <a:p>
            <a:pPr marL="285750" indent="-285750">
              <a:buFontTx/>
              <a:buChar char="-"/>
            </a:pPr>
            <a:r>
              <a:rPr lang="en-GB" sz="1600" dirty="0"/>
              <a:t>The purpose of bursae is to reduce friction and permit free movement. </a:t>
            </a:r>
          </a:p>
          <a:p>
            <a:pPr marL="285750" indent="-285750">
              <a:buFontTx/>
              <a:buChar char="-"/>
            </a:pPr>
            <a:r>
              <a:rPr lang="en-GB" sz="1600" dirty="0"/>
              <a:t>Usually, three bursae are associated with the gluteus maximus:</a:t>
            </a:r>
          </a:p>
        </p:txBody>
      </p:sp>
      <p:pic>
        <p:nvPicPr>
          <p:cNvPr id="9" name="Picture 8">
            <a:extLst>
              <a:ext uri="{FF2B5EF4-FFF2-40B4-BE49-F238E27FC236}">
                <a16:creationId xmlns:a16="http://schemas.microsoft.com/office/drawing/2014/main" id="{E0B53E46-31AA-BDA8-C67C-04F8A3EF18A7}"/>
              </a:ext>
            </a:extLst>
          </p:cNvPr>
          <p:cNvPicPr>
            <a:picLocks noChangeAspect="1"/>
          </p:cNvPicPr>
          <p:nvPr/>
        </p:nvPicPr>
        <p:blipFill>
          <a:blip r:embed="rId2"/>
          <a:stretch>
            <a:fillRect/>
          </a:stretch>
        </p:blipFill>
        <p:spPr>
          <a:xfrm>
            <a:off x="4952990" y="762070"/>
            <a:ext cx="4071780" cy="3802572"/>
          </a:xfrm>
          <a:prstGeom prst="rect">
            <a:avLst/>
          </a:prstGeom>
        </p:spPr>
      </p:pic>
      <p:sp>
        <p:nvSpPr>
          <p:cNvPr id="10" name="TextBox 9">
            <a:extLst>
              <a:ext uri="{FF2B5EF4-FFF2-40B4-BE49-F238E27FC236}">
                <a16:creationId xmlns:a16="http://schemas.microsoft.com/office/drawing/2014/main" id="{C9F260D7-9E56-E9D3-B0B6-BCBAB8530661}"/>
              </a:ext>
            </a:extLst>
          </p:cNvPr>
          <p:cNvSpPr txBox="1"/>
          <p:nvPr/>
        </p:nvSpPr>
        <p:spPr>
          <a:xfrm>
            <a:off x="228714" y="4842605"/>
            <a:ext cx="8796056" cy="1569660"/>
          </a:xfrm>
          <a:prstGeom prst="rect">
            <a:avLst/>
          </a:prstGeom>
          <a:noFill/>
        </p:spPr>
        <p:txBody>
          <a:bodyPr wrap="square">
            <a:spAutoFit/>
          </a:bodyPr>
          <a:lstStyle/>
          <a:p>
            <a:r>
              <a:rPr lang="en-GB" sz="1600" dirty="0"/>
              <a:t>1. The </a:t>
            </a:r>
            <a:r>
              <a:rPr lang="en-GB" sz="1600" b="1" dirty="0"/>
              <a:t>trochanteric bursa</a:t>
            </a:r>
            <a:r>
              <a:rPr lang="en-GB" sz="1600" dirty="0"/>
              <a:t> separates superior </a:t>
            </a:r>
            <a:r>
              <a:rPr lang="en-GB" sz="1600" dirty="0" err="1"/>
              <a:t>fibers</a:t>
            </a:r>
            <a:r>
              <a:rPr lang="en-GB" sz="1600" dirty="0"/>
              <a:t> of the gluteus maximus from the greater</a:t>
            </a:r>
          </a:p>
          <a:p>
            <a:r>
              <a:rPr lang="en-GB" sz="1600" dirty="0"/>
              <a:t>     trochanter. </a:t>
            </a:r>
          </a:p>
          <a:p>
            <a:r>
              <a:rPr lang="en-GB" sz="1600" dirty="0"/>
              <a:t>2. The </a:t>
            </a:r>
            <a:r>
              <a:rPr lang="en-GB" sz="1600" b="1" dirty="0"/>
              <a:t>ischial bursa </a:t>
            </a:r>
            <a:r>
              <a:rPr lang="en-GB" sz="1600" dirty="0"/>
              <a:t>separates the inferior part of the gluteus maximus from the ischial</a:t>
            </a:r>
          </a:p>
          <a:p>
            <a:r>
              <a:rPr lang="en-GB" sz="1600" dirty="0"/>
              <a:t>     tuberosity; it is often absent. </a:t>
            </a:r>
          </a:p>
          <a:p>
            <a:r>
              <a:rPr lang="en-GB" sz="1600" dirty="0"/>
              <a:t>3. The </a:t>
            </a:r>
            <a:r>
              <a:rPr lang="en-GB" sz="1600" b="1" dirty="0" err="1"/>
              <a:t>gluteofemoral</a:t>
            </a:r>
            <a:r>
              <a:rPr lang="en-GB" sz="1600" b="1" dirty="0"/>
              <a:t> bursa </a:t>
            </a:r>
            <a:r>
              <a:rPr lang="en-GB" sz="1600" dirty="0"/>
              <a:t>separates the iliotibial tract from the superior part of the proximal</a:t>
            </a:r>
          </a:p>
          <a:p>
            <a:r>
              <a:rPr lang="en-GB" sz="1600" dirty="0"/>
              <a:t>    attachment of the vastus lateralis.</a:t>
            </a:r>
          </a:p>
        </p:txBody>
      </p:sp>
    </p:spTree>
    <p:extLst>
      <p:ext uri="{BB962C8B-B14F-4D97-AF65-F5344CB8AC3E}">
        <p14:creationId xmlns:p14="http://schemas.microsoft.com/office/powerpoint/2010/main" val="1005044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GLUTEUS MEDIUS</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
        <p:nvSpPr>
          <p:cNvPr id="7" name="TextBox 6">
            <a:extLst>
              <a:ext uri="{FF2B5EF4-FFF2-40B4-BE49-F238E27FC236}">
                <a16:creationId xmlns:a16="http://schemas.microsoft.com/office/drawing/2014/main" id="{3E61E4D2-CD02-ACA4-0B89-753E96604D3F}"/>
              </a:ext>
            </a:extLst>
          </p:cNvPr>
          <p:cNvSpPr txBox="1"/>
          <p:nvPr/>
        </p:nvSpPr>
        <p:spPr>
          <a:xfrm>
            <a:off x="-76078" y="2828835"/>
            <a:ext cx="8913454" cy="369332"/>
          </a:xfrm>
          <a:prstGeom prst="rect">
            <a:avLst/>
          </a:prstGeom>
          <a:noFill/>
        </p:spPr>
        <p:txBody>
          <a:bodyPr wrap="square">
            <a:spAutoFit/>
          </a:bodyPr>
          <a:lstStyle/>
          <a:p>
            <a:pPr marL="285750" indent="-285750">
              <a:buFontTx/>
              <a:buChar char="-"/>
            </a:pPr>
            <a:r>
              <a:rPr lang="en-GB" dirty="0"/>
              <a:t>The gluteus </a:t>
            </a:r>
            <a:r>
              <a:rPr lang="en-GB" dirty="0" err="1"/>
              <a:t>medius</a:t>
            </a:r>
            <a:r>
              <a:rPr lang="en-GB" dirty="0"/>
              <a:t> and </a:t>
            </a:r>
            <a:r>
              <a:rPr lang="en-GB" dirty="0" err="1"/>
              <a:t>minimus</a:t>
            </a:r>
            <a:r>
              <a:rPr lang="en-GB" dirty="0"/>
              <a:t> abduct or stabilize the thigh and rotate it medially</a:t>
            </a:r>
          </a:p>
        </p:txBody>
      </p:sp>
      <p:pic>
        <p:nvPicPr>
          <p:cNvPr id="5" name="Picture 4">
            <a:extLst>
              <a:ext uri="{FF2B5EF4-FFF2-40B4-BE49-F238E27FC236}">
                <a16:creationId xmlns:a16="http://schemas.microsoft.com/office/drawing/2014/main" id="{1E3A8835-B5BC-E21F-0745-05E862042712}"/>
              </a:ext>
            </a:extLst>
          </p:cNvPr>
          <p:cNvPicPr>
            <a:picLocks noChangeAspect="1"/>
          </p:cNvPicPr>
          <p:nvPr/>
        </p:nvPicPr>
        <p:blipFill rotWithShape="1">
          <a:blip r:embed="rId2"/>
          <a:srcRect t="19513" b="48935"/>
          <a:stretch/>
        </p:blipFill>
        <p:spPr>
          <a:xfrm>
            <a:off x="115273" y="989458"/>
            <a:ext cx="8913454" cy="1752554"/>
          </a:xfrm>
          <a:prstGeom prst="rect">
            <a:avLst/>
          </a:prstGeom>
        </p:spPr>
      </p:pic>
      <p:pic>
        <p:nvPicPr>
          <p:cNvPr id="6" name="Picture 5">
            <a:extLst>
              <a:ext uri="{FF2B5EF4-FFF2-40B4-BE49-F238E27FC236}">
                <a16:creationId xmlns:a16="http://schemas.microsoft.com/office/drawing/2014/main" id="{E951D178-B894-FA42-2816-B26EF04B3C2F}"/>
              </a:ext>
            </a:extLst>
          </p:cNvPr>
          <p:cNvPicPr>
            <a:picLocks noChangeAspect="1"/>
          </p:cNvPicPr>
          <p:nvPr/>
        </p:nvPicPr>
        <p:blipFill>
          <a:blip r:embed="rId3"/>
          <a:stretch>
            <a:fillRect/>
          </a:stretch>
        </p:blipFill>
        <p:spPr>
          <a:xfrm>
            <a:off x="2146907" y="3603628"/>
            <a:ext cx="4850183" cy="2865420"/>
          </a:xfrm>
          <a:prstGeom prst="rect">
            <a:avLst/>
          </a:prstGeom>
        </p:spPr>
      </p:pic>
    </p:spTree>
    <p:extLst>
      <p:ext uri="{BB962C8B-B14F-4D97-AF65-F5344CB8AC3E}">
        <p14:creationId xmlns:p14="http://schemas.microsoft.com/office/powerpoint/2010/main" val="3521137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GLUTEUS MINIMUS</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
        <p:nvSpPr>
          <p:cNvPr id="7" name="TextBox 6">
            <a:extLst>
              <a:ext uri="{FF2B5EF4-FFF2-40B4-BE49-F238E27FC236}">
                <a16:creationId xmlns:a16="http://schemas.microsoft.com/office/drawing/2014/main" id="{3E61E4D2-CD02-ACA4-0B89-753E96604D3F}"/>
              </a:ext>
            </a:extLst>
          </p:cNvPr>
          <p:cNvSpPr txBox="1"/>
          <p:nvPr/>
        </p:nvSpPr>
        <p:spPr>
          <a:xfrm>
            <a:off x="-76078" y="2828835"/>
            <a:ext cx="8913454" cy="369332"/>
          </a:xfrm>
          <a:prstGeom prst="rect">
            <a:avLst/>
          </a:prstGeom>
          <a:noFill/>
        </p:spPr>
        <p:txBody>
          <a:bodyPr wrap="square">
            <a:spAutoFit/>
          </a:bodyPr>
          <a:lstStyle/>
          <a:p>
            <a:pPr marL="285750" indent="-285750">
              <a:buFontTx/>
              <a:buChar char="-"/>
            </a:pPr>
            <a:r>
              <a:rPr lang="en-GB" dirty="0"/>
              <a:t>The gluteus </a:t>
            </a:r>
            <a:r>
              <a:rPr lang="en-GB" dirty="0" err="1"/>
              <a:t>medius</a:t>
            </a:r>
            <a:r>
              <a:rPr lang="en-GB" dirty="0"/>
              <a:t> and </a:t>
            </a:r>
            <a:r>
              <a:rPr lang="en-GB" dirty="0" err="1"/>
              <a:t>minimus</a:t>
            </a:r>
            <a:r>
              <a:rPr lang="en-GB" dirty="0"/>
              <a:t> abduct or stabilize the thigh and rotate it medially</a:t>
            </a:r>
          </a:p>
        </p:txBody>
      </p:sp>
      <p:pic>
        <p:nvPicPr>
          <p:cNvPr id="5" name="Picture 4">
            <a:extLst>
              <a:ext uri="{FF2B5EF4-FFF2-40B4-BE49-F238E27FC236}">
                <a16:creationId xmlns:a16="http://schemas.microsoft.com/office/drawing/2014/main" id="{1E3A8835-B5BC-E21F-0745-05E862042712}"/>
              </a:ext>
            </a:extLst>
          </p:cNvPr>
          <p:cNvPicPr>
            <a:picLocks noChangeAspect="1"/>
          </p:cNvPicPr>
          <p:nvPr/>
        </p:nvPicPr>
        <p:blipFill rotWithShape="1">
          <a:blip r:embed="rId2"/>
          <a:srcRect t="19513" b="48935"/>
          <a:stretch/>
        </p:blipFill>
        <p:spPr>
          <a:xfrm>
            <a:off x="115273" y="989458"/>
            <a:ext cx="8913454" cy="1752554"/>
          </a:xfrm>
          <a:prstGeom prst="rect">
            <a:avLst/>
          </a:prstGeom>
        </p:spPr>
      </p:pic>
      <p:pic>
        <p:nvPicPr>
          <p:cNvPr id="6" name="Picture 5">
            <a:extLst>
              <a:ext uri="{FF2B5EF4-FFF2-40B4-BE49-F238E27FC236}">
                <a16:creationId xmlns:a16="http://schemas.microsoft.com/office/drawing/2014/main" id="{E951D178-B894-FA42-2816-B26EF04B3C2F}"/>
              </a:ext>
            </a:extLst>
          </p:cNvPr>
          <p:cNvPicPr>
            <a:picLocks noChangeAspect="1"/>
          </p:cNvPicPr>
          <p:nvPr/>
        </p:nvPicPr>
        <p:blipFill>
          <a:blip r:embed="rId3"/>
          <a:stretch>
            <a:fillRect/>
          </a:stretch>
        </p:blipFill>
        <p:spPr>
          <a:xfrm>
            <a:off x="2146907" y="3603628"/>
            <a:ext cx="4850183" cy="2865420"/>
          </a:xfrm>
          <a:prstGeom prst="rect">
            <a:avLst/>
          </a:prstGeom>
        </p:spPr>
      </p:pic>
    </p:spTree>
    <p:extLst>
      <p:ext uri="{BB962C8B-B14F-4D97-AF65-F5344CB8AC3E}">
        <p14:creationId xmlns:p14="http://schemas.microsoft.com/office/powerpoint/2010/main" val="388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A8C859-6950-78EC-7826-4465998FFCC1}"/>
              </a:ext>
            </a:extLst>
          </p:cNvPr>
          <p:cNvPicPr>
            <a:picLocks noChangeAspect="1"/>
          </p:cNvPicPr>
          <p:nvPr/>
        </p:nvPicPr>
        <p:blipFill>
          <a:blip r:embed="rId2"/>
          <a:stretch>
            <a:fillRect/>
          </a:stretch>
        </p:blipFill>
        <p:spPr>
          <a:xfrm>
            <a:off x="6271011" y="2529465"/>
            <a:ext cx="2872989" cy="4328535"/>
          </a:xfrm>
          <a:prstGeom prst="rect">
            <a:avLst/>
          </a:prstGeom>
        </p:spPr>
      </p:pic>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3"/>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TENSOR FASCIAE LATAE</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
        <p:nvSpPr>
          <p:cNvPr id="7" name="TextBox 6">
            <a:extLst>
              <a:ext uri="{FF2B5EF4-FFF2-40B4-BE49-F238E27FC236}">
                <a16:creationId xmlns:a16="http://schemas.microsoft.com/office/drawing/2014/main" id="{3E61E4D2-CD02-ACA4-0B89-753E96604D3F}"/>
              </a:ext>
            </a:extLst>
          </p:cNvPr>
          <p:cNvSpPr txBox="1"/>
          <p:nvPr/>
        </p:nvSpPr>
        <p:spPr>
          <a:xfrm>
            <a:off x="38548" y="2768680"/>
            <a:ext cx="6553029" cy="3416320"/>
          </a:xfrm>
          <a:prstGeom prst="rect">
            <a:avLst/>
          </a:prstGeom>
          <a:noFill/>
        </p:spPr>
        <p:txBody>
          <a:bodyPr wrap="square">
            <a:spAutoFit/>
          </a:bodyPr>
          <a:lstStyle/>
          <a:p>
            <a:pPr marL="285750" indent="-285750">
              <a:buFontTx/>
              <a:buChar char="-"/>
            </a:pPr>
            <a:r>
              <a:rPr lang="en-GB" dirty="0"/>
              <a:t>approximately 15 cm long that is enclosed between two layers of fascia </a:t>
            </a:r>
            <a:r>
              <a:rPr lang="en-GB" dirty="0" err="1"/>
              <a:t>lata</a:t>
            </a:r>
            <a:endParaRPr lang="en-GB" dirty="0"/>
          </a:p>
          <a:p>
            <a:pPr marL="285750" indent="-285750">
              <a:buFontTx/>
              <a:buChar char="-"/>
            </a:pPr>
            <a:r>
              <a:rPr lang="en-GB" dirty="0"/>
              <a:t>The tensor fasciae </a:t>
            </a:r>
            <a:r>
              <a:rPr lang="en-GB" dirty="0" err="1"/>
              <a:t>latae</a:t>
            </a:r>
            <a:r>
              <a:rPr lang="en-GB" dirty="0"/>
              <a:t> and the superficial and anterior part of the gluteus maximus share a common distal attachment to the tubercle of the tibia via the iliotibial tract, which acts as a long aponeurosis for the muscles.</a:t>
            </a:r>
          </a:p>
          <a:p>
            <a:pPr marL="285750" indent="-285750">
              <a:buFontTx/>
              <a:buChar char="-"/>
            </a:pPr>
            <a:r>
              <a:rPr lang="en-GB" dirty="0"/>
              <a:t>this tensor is primarily a flexor of the thigh because of its anterior location; however, it generally does not act independently, but together with the iliopsoas and rectus femoris. </a:t>
            </a:r>
          </a:p>
          <a:p>
            <a:pPr marL="285750" indent="-285750">
              <a:buFontTx/>
              <a:buChar char="-"/>
            </a:pPr>
            <a:r>
              <a:rPr lang="en-GB" dirty="0"/>
              <a:t>The tensor fasciae </a:t>
            </a:r>
            <a:r>
              <a:rPr lang="en-GB" dirty="0" err="1"/>
              <a:t>latae</a:t>
            </a:r>
            <a:r>
              <a:rPr lang="en-GB" dirty="0"/>
              <a:t> tenses the fascia </a:t>
            </a:r>
            <a:r>
              <a:rPr lang="en-GB" dirty="0" err="1"/>
              <a:t>lata</a:t>
            </a:r>
            <a:r>
              <a:rPr lang="en-GB" dirty="0"/>
              <a:t> and iliotibial tract. </a:t>
            </a:r>
          </a:p>
        </p:txBody>
      </p:sp>
      <p:pic>
        <p:nvPicPr>
          <p:cNvPr id="5" name="Picture 4">
            <a:extLst>
              <a:ext uri="{FF2B5EF4-FFF2-40B4-BE49-F238E27FC236}">
                <a16:creationId xmlns:a16="http://schemas.microsoft.com/office/drawing/2014/main" id="{1E3A8835-B5BC-E21F-0745-05E862042712}"/>
              </a:ext>
            </a:extLst>
          </p:cNvPr>
          <p:cNvPicPr>
            <a:picLocks noChangeAspect="1"/>
          </p:cNvPicPr>
          <p:nvPr/>
        </p:nvPicPr>
        <p:blipFill rotWithShape="1">
          <a:blip r:embed="rId3"/>
          <a:srcRect t="19513" b="48935"/>
          <a:stretch/>
        </p:blipFill>
        <p:spPr>
          <a:xfrm>
            <a:off x="115273" y="989458"/>
            <a:ext cx="8913454" cy="1752554"/>
          </a:xfrm>
          <a:prstGeom prst="rect">
            <a:avLst/>
          </a:prstGeom>
        </p:spPr>
      </p:pic>
    </p:spTree>
    <p:extLst>
      <p:ext uri="{BB962C8B-B14F-4D97-AF65-F5344CB8AC3E}">
        <p14:creationId xmlns:p14="http://schemas.microsoft.com/office/powerpoint/2010/main" val="1846368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A8C859-6950-78EC-7826-4465998FFCC1}"/>
              </a:ext>
            </a:extLst>
          </p:cNvPr>
          <p:cNvPicPr>
            <a:picLocks noChangeAspect="1"/>
          </p:cNvPicPr>
          <p:nvPr/>
        </p:nvPicPr>
        <p:blipFill>
          <a:blip r:embed="rId2"/>
          <a:stretch>
            <a:fillRect/>
          </a:stretch>
        </p:blipFill>
        <p:spPr>
          <a:xfrm>
            <a:off x="6271011" y="2529465"/>
            <a:ext cx="2872989" cy="4328535"/>
          </a:xfrm>
          <a:prstGeom prst="rect">
            <a:avLst/>
          </a:prstGeom>
        </p:spPr>
      </p:pic>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3"/>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TENSOR FASCIAE LATAE</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
        <p:nvSpPr>
          <p:cNvPr id="7" name="TextBox 6">
            <a:extLst>
              <a:ext uri="{FF2B5EF4-FFF2-40B4-BE49-F238E27FC236}">
                <a16:creationId xmlns:a16="http://schemas.microsoft.com/office/drawing/2014/main" id="{3E61E4D2-CD02-ACA4-0B89-753E96604D3F}"/>
              </a:ext>
            </a:extLst>
          </p:cNvPr>
          <p:cNvSpPr txBox="1"/>
          <p:nvPr/>
        </p:nvSpPr>
        <p:spPr>
          <a:xfrm>
            <a:off x="105169" y="3397332"/>
            <a:ext cx="5762197" cy="2308324"/>
          </a:xfrm>
          <a:prstGeom prst="rect">
            <a:avLst/>
          </a:prstGeom>
          <a:noFill/>
        </p:spPr>
        <p:txBody>
          <a:bodyPr wrap="square">
            <a:spAutoFit/>
          </a:bodyPr>
          <a:lstStyle/>
          <a:p>
            <a:r>
              <a:rPr lang="en-GB" dirty="0"/>
              <a:t>- when the knee is fully extended, it contributes to </a:t>
            </a:r>
          </a:p>
          <a:p>
            <a:r>
              <a:rPr lang="en-GB" dirty="0"/>
              <a:t>  (increases) the extending force, adding stability, and</a:t>
            </a:r>
          </a:p>
          <a:p>
            <a:r>
              <a:rPr lang="en-GB" dirty="0"/>
              <a:t>  plays a role in supporting the femur on the tibia when</a:t>
            </a:r>
          </a:p>
          <a:p>
            <a:r>
              <a:rPr lang="en-GB" dirty="0"/>
              <a:t>  standing </a:t>
            </a:r>
            <a:r>
              <a:rPr lang="en-GB" dirty="0" err="1"/>
              <a:t>iflateral</a:t>
            </a:r>
            <a:r>
              <a:rPr lang="en-GB" dirty="0"/>
              <a:t> sway occurs. </a:t>
            </a:r>
          </a:p>
          <a:p>
            <a:endParaRPr lang="en-GB" dirty="0"/>
          </a:p>
          <a:p>
            <a:r>
              <a:rPr lang="en-GB" dirty="0"/>
              <a:t>- when the knee is flexed by other muscles, the tensor</a:t>
            </a:r>
          </a:p>
          <a:p>
            <a:r>
              <a:rPr lang="en-GB" dirty="0"/>
              <a:t>  fasciae </a:t>
            </a:r>
            <a:r>
              <a:rPr lang="en-GB" dirty="0" err="1"/>
              <a:t>latae</a:t>
            </a:r>
            <a:r>
              <a:rPr lang="en-GB" dirty="0"/>
              <a:t> can synergistically augment flexion and</a:t>
            </a:r>
          </a:p>
          <a:p>
            <a:r>
              <a:rPr lang="en-GB" dirty="0"/>
              <a:t>  lateral rotation of the leg.</a:t>
            </a:r>
          </a:p>
        </p:txBody>
      </p:sp>
      <p:pic>
        <p:nvPicPr>
          <p:cNvPr id="5" name="Picture 4">
            <a:extLst>
              <a:ext uri="{FF2B5EF4-FFF2-40B4-BE49-F238E27FC236}">
                <a16:creationId xmlns:a16="http://schemas.microsoft.com/office/drawing/2014/main" id="{1E3A8835-B5BC-E21F-0745-05E862042712}"/>
              </a:ext>
            </a:extLst>
          </p:cNvPr>
          <p:cNvPicPr>
            <a:picLocks noChangeAspect="1"/>
          </p:cNvPicPr>
          <p:nvPr/>
        </p:nvPicPr>
        <p:blipFill rotWithShape="1">
          <a:blip r:embed="rId3"/>
          <a:srcRect t="19513" b="48935"/>
          <a:stretch/>
        </p:blipFill>
        <p:spPr>
          <a:xfrm>
            <a:off x="115273" y="989458"/>
            <a:ext cx="8913454" cy="1752554"/>
          </a:xfrm>
          <a:prstGeom prst="rect">
            <a:avLst/>
          </a:prstGeom>
        </p:spPr>
      </p:pic>
    </p:spTree>
    <p:extLst>
      <p:ext uri="{BB962C8B-B14F-4D97-AF65-F5344CB8AC3E}">
        <p14:creationId xmlns:p14="http://schemas.microsoft.com/office/powerpoint/2010/main" val="4128478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54882" y="0"/>
            <a:ext cx="8034234" cy="609674"/>
          </a:xfrm>
        </p:spPr>
        <p:txBody>
          <a:bodyPr/>
          <a:lstStyle/>
          <a:p>
            <a:pPr eaLnBrk="1" hangingPunct="1">
              <a:defRPr/>
            </a:pPr>
            <a:r>
              <a:rPr lang="en-GB" sz="2800" b="1" dirty="0">
                <a:solidFill>
                  <a:srgbClr val="0070C0"/>
                </a:solidFill>
                <a:latin typeface="Book Antiqua" panose="02040602050305030304" pitchFamily="18" charset="0"/>
              </a:rPr>
              <a:t>MUSCLES OF GLUTEAL REGION</a:t>
            </a:r>
            <a:endParaRPr lang="en-US" altLang="en-US" sz="2800" b="1" dirty="0">
              <a:solidFill>
                <a:srgbClr val="0070C0"/>
              </a:solidFill>
              <a:effectLst>
                <a:outerShdw blurRad="38100" dist="38100" dir="2700000" algn="tl">
                  <a:srgbClr val="C0C0C0"/>
                </a:outerShdw>
              </a:effectLst>
              <a:latin typeface="Book Antiqua" panose="02040602050305030304" pitchFamily="18" charset="0"/>
            </a:endParaRPr>
          </a:p>
        </p:txBody>
      </p:sp>
      <p:sp>
        <p:nvSpPr>
          <p:cNvPr id="5123" name="Rectangle 3"/>
          <p:cNvSpPr>
            <a:spLocks noGrp="1" noChangeArrowheads="1"/>
          </p:cNvSpPr>
          <p:nvPr>
            <p:ph type="body" sz="half" idx="4294967295"/>
          </p:nvPr>
        </p:nvSpPr>
        <p:spPr>
          <a:xfrm>
            <a:off x="0" y="1036714"/>
            <a:ext cx="9143999" cy="5118132"/>
          </a:xfrm>
        </p:spPr>
        <p:txBody>
          <a:bodyPr/>
          <a:lstStyle/>
          <a:p>
            <a:pPr eaLnBrk="1" hangingPunct="1">
              <a:lnSpc>
                <a:spcPct val="80000"/>
              </a:lnSpc>
              <a:buFontTx/>
              <a:buNone/>
            </a:pPr>
            <a:r>
              <a:rPr lang="en-GB" altLang="en-US" sz="1800" b="1" dirty="0">
                <a:solidFill>
                  <a:srgbClr val="800000"/>
                </a:solidFill>
                <a:latin typeface="Book Antiqua" panose="02040602050305030304" pitchFamily="18" charset="0"/>
              </a:rPr>
              <a:t>- Deep layer</a:t>
            </a:r>
            <a:endParaRPr lang="sr-Latn-CS" altLang="en-US" sz="1800" b="1" u="sng" dirty="0">
              <a:solidFill>
                <a:srgbClr val="800000"/>
              </a:solidFill>
              <a:latin typeface="Book Antiqua" panose="02040602050305030304" pitchFamily="18" charset="0"/>
            </a:endParaRPr>
          </a:p>
          <a:p>
            <a:pPr eaLnBrk="1" hangingPunct="1">
              <a:lnSpc>
                <a:spcPct val="80000"/>
              </a:lnSpc>
              <a:buFontTx/>
              <a:buNone/>
            </a:pPr>
            <a:r>
              <a:rPr lang="en-GB" altLang="en-US" sz="1800" b="1" dirty="0">
                <a:latin typeface="Book Antiqua" panose="02040602050305030304" pitchFamily="18" charset="0"/>
              </a:rPr>
              <a:t>      </a:t>
            </a:r>
            <a:r>
              <a:rPr lang="sr-Latn-CS" altLang="en-US" sz="1800" b="1" dirty="0">
                <a:latin typeface="Book Antiqua" panose="02040602050305030304" pitchFamily="18" charset="0"/>
              </a:rPr>
              <a:t>-</a:t>
            </a:r>
            <a:r>
              <a:rPr lang="en-GB" altLang="en-US" sz="1800" b="1" dirty="0">
                <a:latin typeface="Book Antiqua" panose="02040602050305030304" pitchFamily="18" charset="0"/>
              </a:rPr>
              <a:t> m. piriformis</a:t>
            </a:r>
          </a:p>
          <a:p>
            <a:pPr eaLnBrk="1" hangingPunct="1">
              <a:lnSpc>
                <a:spcPct val="80000"/>
              </a:lnSpc>
              <a:buFontTx/>
              <a:buNone/>
            </a:pPr>
            <a:r>
              <a:rPr lang="en-GB" altLang="en-US" sz="1800" b="1" dirty="0">
                <a:effectLst>
                  <a:outerShdw blurRad="38100" dist="38100" dir="2700000" algn="tl">
                    <a:srgbClr val="C0C0C0"/>
                  </a:outerShdw>
                </a:effectLst>
                <a:latin typeface="Book Antiqua" panose="02040602050305030304" pitchFamily="18" charset="0"/>
              </a:rPr>
              <a:t>      - m. obturator internus</a:t>
            </a:r>
          </a:p>
          <a:p>
            <a:pPr eaLnBrk="1" hangingPunct="1">
              <a:lnSpc>
                <a:spcPct val="80000"/>
              </a:lnSpc>
              <a:buFontTx/>
              <a:buNone/>
            </a:pPr>
            <a:r>
              <a:rPr lang="en-GB" altLang="en-US" sz="1800" b="1" dirty="0">
                <a:effectLst>
                  <a:outerShdw blurRad="38100" dist="38100" dir="2700000" algn="tl">
                    <a:srgbClr val="C0C0C0"/>
                  </a:outerShdw>
                </a:effectLst>
                <a:latin typeface="Book Antiqua" panose="02040602050305030304" pitchFamily="18" charset="0"/>
              </a:rPr>
              <a:t>      - m. </a:t>
            </a:r>
            <a:r>
              <a:rPr lang="en-GB" altLang="en-US" sz="1800" b="1" dirty="0" err="1">
                <a:effectLst>
                  <a:outerShdw blurRad="38100" dist="38100" dir="2700000" algn="tl">
                    <a:srgbClr val="C0C0C0"/>
                  </a:outerShdw>
                </a:effectLst>
                <a:latin typeface="Book Antiqua" panose="02040602050305030304" pitchFamily="18" charset="0"/>
              </a:rPr>
              <a:t>gemelus</a:t>
            </a:r>
            <a:r>
              <a:rPr lang="en-GB" altLang="en-US" sz="1800" b="1" dirty="0">
                <a:effectLst>
                  <a:outerShdw blurRad="38100" dist="38100" dir="2700000" algn="tl">
                    <a:srgbClr val="C0C0C0"/>
                  </a:outerShdw>
                </a:effectLst>
                <a:latin typeface="Book Antiqua" panose="02040602050305030304" pitchFamily="18" charset="0"/>
              </a:rPr>
              <a:t> superior</a:t>
            </a:r>
          </a:p>
          <a:p>
            <a:pPr eaLnBrk="1" hangingPunct="1">
              <a:lnSpc>
                <a:spcPct val="80000"/>
              </a:lnSpc>
              <a:buFontTx/>
              <a:buNone/>
            </a:pPr>
            <a:r>
              <a:rPr lang="en-US" altLang="en-US" sz="1800" b="1" dirty="0">
                <a:effectLst>
                  <a:outerShdw blurRad="38100" dist="38100" dir="2700000" algn="tl">
                    <a:srgbClr val="C0C0C0"/>
                  </a:outerShdw>
                </a:effectLst>
                <a:latin typeface="Book Antiqua" panose="02040602050305030304" pitchFamily="18" charset="0"/>
              </a:rPr>
              <a:t>      - m. </a:t>
            </a:r>
            <a:r>
              <a:rPr lang="en-US" altLang="en-US" sz="1800" b="1" dirty="0" err="1">
                <a:effectLst>
                  <a:outerShdw blurRad="38100" dist="38100" dir="2700000" algn="tl">
                    <a:srgbClr val="C0C0C0"/>
                  </a:outerShdw>
                </a:effectLst>
                <a:latin typeface="Book Antiqua" panose="02040602050305030304" pitchFamily="18" charset="0"/>
              </a:rPr>
              <a:t>gemelus</a:t>
            </a:r>
            <a:r>
              <a:rPr lang="en-US" altLang="en-US" sz="1800" b="1" dirty="0">
                <a:effectLst>
                  <a:outerShdw blurRad="38100" dist="38100" dir="2700000" algn="tl">
                    <a:srgbClr val="C0C0C0"/>
                  </a:outerShdw>
                </a:effectLst>
                <a:latin typeface="Book Antiqua" panose="02040602050305030304" pitchFamily="18" charset="0"/>
              </a:rPr>
              <a:t> inferior</a:t>
            </a:r>
          </a:p>
          <a:p>
            <a:pPr eaLnBrk="1" hangingPunct="1">
              <a:lnSpc>
                <a:spcPct val="80000"/>
              </a:lnSpc>
              <a:buFontTx/>
              <a:buNone/>
            </a:pPr>
            <a:r>
              <a:rPr lang="en-US" altLang="en-US" sz="1800" b="1" dirty="0">
                <a:effectLst>
                  <a:outerShdw blurRad="38100" dist="38100" dir="2700000" algn="tl">
                    <a:srgbClr val="C0C0C0"/>
                  </a:outerShdw>
                </a:effectLst>
                <a:latin typeface="Book Antiqua" panose="02040602050305030304" pitchFamily="18" charset="0"/>
              </a:rPr>
              <a:t>      - m. quadratus femoris</a:t>
            </a:r>
          </a:p>
        </p:txBody>
      </p:sp>
      <p:pic>
        <p:nvPicPr>
          <p:cNvPr id="4" name="Picture 3">
            <a:extLst>
              <a:ext uri="{FF2B5EF4-FFF2-40B4-BE49-F238E27FC236}">
                <a16:creationId xmlns:a16="http://schemas.microsoft.com/office/drawing/2014/main" id="{A7DC2A46-E714-F5C1-BCC0-21AE4FF1D4C7}"/>
              </a:ext>
            </a:extLst>
          </p:cNvPr>
          <p:cNvPicPr>
            <a:picLocks noChangeAspect="1"/>
          </p:cNvPicPr>
          <p:nvPr/>
        </p:nvPicPr>
        <p:blipFill rotWithShape="1">
          <a:blip r:embed="rId2"/>
          <a:srcRect l="47962" t="1671" r="397" b="37323"/>
          <a:stretch/>
        </p:blipFill>
        <p:spPr>
          <a:xfrm>
            <a:off x="3429030" y="677798"/>
            <a:ext cx="5029068" cy="6118788"/>
          </a:xfrm>
          <a:prstGeom prst="rect">
            <a:avLst/>
          </a:prstGeom>
        </p:spPr>
      </p:pic>
    </p:spTree>
    <p:extLst>
      <p:ext uri="{BB962C8B-B14F-4D97-AF65-F5344CB8AC3E}">
        <p14:creationId xmlns:p14="http://schemas.microsoft.com/office/powerpoint/2010/main" val="356953481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C668D8-41B3-7095-37BF-A70582899257}"/>
              </a:ext>
            </a:extLst>
          </p:cNvPr>
          <p:cNvPicPr>
            <a:picLocks noChangeAspect="1"/>
          </p:cNvPicPr>
          <p:nvPr/>
        </p:nvPicPr>
        <p:blipFill rotWithShape="1">
          <a:blip r:embed="rId2"/>
          <a:srcRect t="48881" b="11336"/>
          <a:stretch/>
        </p:blipFill>
        <p:spPr>
          <a:xfrm>
            <a:off x="115273" y="937512"/>
            <a:ext cx="8913454" cy="2209743"/>
          </a:xfrm>
          <a:prstGeom prst="rect">
            <a:avLst/>
          </a:prstGeom>
        </p:spPr>
      </p:pic>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PIRIFORMIS</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pic>
        <p:nvPicPr>
          <p:cNvPr id="5" name="Picture 4">
            <a:extLst>
              <a:ext uri="{FF2B5EF4-FFF2-40B4-BE49-F238E27FC236}">
                <a16:creationId xmlns:a16="http://schemas.microsoft.com/office/drawing/2014/main" id="{9F7022C2-F910-A5A1-C9C5-E5DBEA43CF32}"/>
              </a:ext>
            </a:extLst>
          </p:cNvPr>
          <p:cNvPicPr>
            <a:picLocks noChangeAspect="1"/>
          </p:cNvPicPr>
          <p:nvPr/>
        </p:nvPicPr>
        <p:blipFill>
          <a:blip r:embed="rId3"/>
          <a:stretch>
            <a:fillRect/>
          </a:stretch>
        </p:blipFill>
        <p:spPr>
          <a:xfrm>
            <a:off x="4178544" y="3475093"/>
            <a:ext cx="4850183" cy="2865420"/>
          </a:xfrm>
          <a:prstGeom prst="rect">
            <a:avLst/>
          </a:prstGeom>
        </p:spPr>
      </p:pic>
      <p:sp>
        <p:nvSpPr>
          <p:cNvPr id="7" name="TextBox 6">
            <a:extLst>
              <a:ext uri="{FF2B5EF4-FFF2-40B4-BE49-F238E27FC236}">
                <a16:creationId xmlns:a16="http://schemas.microsoft.com/office/drawing/2014/main" id="{3E61E4D2-CD02-ACA4-0B89-753E96604D3F}"/>
              </a:ext>
            </a:extLst>
          </p:cNvPr>
          <p:cNvSpPr txBox="1"/>
          <p:nvPr/>
        </p:nvSpPr>
        <p:spPr>
          <a:xfrm>
            <a:off x="0" y="3710746"/>
            <a:ext cx="4293817" cy="2862322"/>
          </a:xfrm>
          <a:prstGeom prst="rect">
            <a:avLst/>
          </a:prstGeom>
          <a:noFill/>
        </p:spPr>
        <p:txBody>
          <a:bodyPr wrap="square">
            <a:spAutoFit/>
          </a:bodyPr>
          <a:lstStyle/>
          <a:p>
            <a:pPr marL="285750" indent="-285750">
              <a:buFontTx/>
              <a:buChar char="-"/>
            </a:pPr>
            <a:r>
              <a:rPr lang="en-GB" dirty="0"/>
              <a:t>The pear-shaped piriformis is located partly on the posterior wall of the lesser pelvis and partly posterior to the hip joint.</a:t>
            </a:r>
          </a:p>
          <a:p>
            <a:endParaRPr lang="en-GB" dirty="0"/>
          </a:p>
          <a:p>
            <a:pPr marL="285750" indent="-285750">
              <a:buFontTx/>
              <a:buChar char="-"/>
            </a:pPr>
            <a:r>
              <a:rPr lang="en-GB" dirty="0"/>
              <a:t>The piriformis leaves the pelvis through the greater sciatic foramen, almost filling it, to reach its attachment to the superior border of the greater trochanter.</a:t>
            </a:r>
          </a:p>
        </p:txBody>
      </p:sp>
    </p:spTree>
    <p:extLst>
      <p:ext uri="{BB962C8B-B14F-4D97-AF65-F5344CB8AC3E}">
        <p14:creationId xmlns:p14="http://schemas.microsoft.com/office/powerpoint/2010/main" val="26974843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795C412-1439-F03E-AEF4-C1900358AE2A}"/>
              </a:ext>
            </a:extLst>
          </p:cNvPr>
          <p:cNvPicPr>
            <a:picLocks noChangeAspect="1"/>
          </p:cNvPicPr>
          <p:nvPr/>
        </p:nvPicPr>
        <p:blipFill rotWithShape="1">
          <a:blip r:embed="rId2"/>
          <a:srcRect r="6177" b="7145"/>
          <a:stretch/>
        </p:blipFill>
        <p:spPr>
          <a:xfrm>
            <a:off x="5105386" y="2794081"/>
            <a:ext cx="4038614" cy="4063919"/>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91446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FORAMEN ISCHIADICUM MAJUS</a:t>
            </a:r>
          </a:p>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GREAT SCIATIC FORAMEN</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
        <p:nvSpPr>
          <p:cNvPr id="6" name="TextBox 5">
            <a:extLst>
              <a:ext uri="{FF2B5EF4-FFF2-40B4-BE49-F238E27FC236}">
                <a16:creationId xmlns:a16="http://schemas.microsoft.com/office/drawing/2014/main" id="{7522E0D8-2D67-7AC1-2EFD-D5FB6975E749}"/>
              </a:ext>
            </a:extLst>
          </p:cNvPr>
          <p:cNvSpPr txBox="1"/>
          <p:nvPr/>
        </p:nvSpPr>
        <p:spPr>
          <a:xfrm>
            <a:off x="0" y="914466"/>
            <a:ext cx="8884730" cy="5355312"/>
          </a:xfrm>
          <a:prstGeom prst="rect">
            <a:avLst/>
          </a:prstGeom>
          <a:noFill/>
        </p:spPr>
        <p:txBody>
          <a:bodyPr wrap="square">
            <a:spAutoFit/>
          </a:bodyPr>
          <a:lstStyle/>
          <a:p>
            <a:pPr marL="285750" indent="-285750">
              <a:buFontTx/>
              <a:buChar char="-"/>
            </a:pPr>
            <a:r>
              <a:rPr lang="en-GB" dirty="0"/>
              <a:t>Formed by: - incisura </a:t>
            </a:r>
            <a:r>
              <a:rPr lang="en-GB" dirty="0" err="1"/>
              <a:t>ischiadica</a:t>
            </a:r>
            <a:r>
              <a:rPr lang="en-GB" dirty="0"/>
              <a:t> major (great sciatic notch)</a:t>
            </a:r>
          </a:p>
          <a:p>
            <a:r>
              <a:rPr lang="en-GB" dirty="0"/>
              <a:t>	         - lateral border of sacrum</a:t>
            </a:r>
          </a:p>
          <a:p>
            <a:r>
              <a:rPr lang="en-GB" dirty="0"/>
              <a:t>                       - </a:t>
            </a:r>
            <a:r>
              <a:rPr lang="en-GB" dirty="0" err="1"/>
              <a:t>lig</a:t>
            </a:r>
            <a:r>
              <a:rPr lang="en-GB" dirty="0"/>
              <a:t>. </a:t>
            </a:r>
            <a:r>
              <a:rPr lang="en-GB" dirty="0" err="1"/>
              <a:t>sactotuberale</a:t>
            </a:r>
            <a:r>
              <a:rPr lang="en-GB" dirty="0"/>
              <a:t> (</a:t>
            </a:r>
            <a:r>
              <a:rPr lang="en-GB" dirty="0" err="1"/>
              <a:t>sacrotuberal</a:t>
            </a:r>
            <a:r>
              <a:rPr lang="en-GB" dirty="0"/>
              <a:t> ligament)</a:t>
            </a:r>
            <a:br>
              <a:rPr lang="en-GB" dirty="0"/>
            </a:br>
            <a:r>
              <a:rPr lang="en-GB" dirty="0"/>
              <a:t>                       - </a:t>
            </a:r>
            <a:r>
              <a:rPr lang="en-GB" dirty="0" err="1"/>
              <a:t>lig</a:t>
            </a:r>
            <a:r>
              <a:rPr lang="en-GB" dirty="0"/>
              <a:t>. </a:t>
            </a:r>
            <a:r>
              <a:rPr lang="en-GB" dirty="0" err="1"/>
              <a:t>sacrospinale</a:t>
            </a:r>
            <a:r>
              <a:rPr lang="en-GB" dirty="0"/>
              <a:t> (sacrospinous ligament)</a:t>
            </a:r>
          </a:p>
          <a:p>
            <a:endParaRPr lang="en-GB" dirty="0"/>
          </a:p>
          <a:p>
            <a:pPr marL="285750" indent="-285750">
              <a:buFontTx/>
              <a:buChar char="-"/>
            </a:pPr>
            <a:r>
              <a:rPr lang="en-GB" dirty="0"/>
              <a:t>The </a:t>
            </a:r>
            <a:r>
              <a:rPr lang="en-GB" b="1" dirty="0"/>
              <a:t>m. piriformis </a:t>
            </a:r>
            <a:r>
              <a:rPr lang="en-GB" dirty="0"/>
              <a:t>leaves the pelvis through the greater sciatic foramen, almost filling and divides this foramen into:</a:t>
            </a:r>
          </a:p>
          <a:p>
            <a:pPr marL="285750" indent="-285750">
              <a:buFontTx/>
              <a:buChar char="-"/>
            </a:pPr>
            <a:endParaRPr lang="en-GB" dirty="0"/>
          </a:p>
          <a:p>
            <a:r>
              <a:rPr lang="en-GB" b="1" dirty="0"/>
              <a:t>     a) foramen </a:t>
            </a:r>
            <a:r>
              <a:rPr lang="en-GB" b="1" dirty="0" err="1"/>
              <a:t>suprapiriforme</a:t>
            </a:r>
            <a:r>
              <a:rPr lang="en-GB" dirty="0"/>
              <a:t>, for the passage of:</a:t>
            </a:r>
          </a:p>
          <a:p>
            <a:r>
              <a:rPr lang="en-GB" dirty="0"/>
              <a:t>            - a. and v. </a:t>
            </a:r>
            <a:r>
              <a:rPr lang="en-GB" dirty="0" err="1"/>
              <a:t>glutea</a:t>
            </a:r>
            <a:r>
              <a:rPr lang="en-GB" dirty="0"/>
              <a:t> superior</a:t>
            </a:r>
          </a:p>
          <a:p>
            <a:r>
              <a:rPr lang="en-GB" dirty="0"/>
              <a:t>            - n. gluteus superior</a:t>
            </a:r>
          </a:p>
          <a:p>
            <a:endParaRPr lang="en-GB" dirty="0"/>
          </a:p>
          <a:p>
            <a:r>
              <a:rPr lang="en-GB" dirty="0"/>
              <a:t>     </a:t>
            </a:r>
            <a:r>
              <a:rPr lang="en-GB" b="1" dirty="0"/>
              <a:t>b) foramen </a:t>
            </a:r>
            <a:r>
              <a:rPr lang="en-GB" b="1" dirty="0" err="1"/>
              <a:t>infrapiriforme</a:t>
            </a:r>
            <a:r>
              <a:rPr lang="en-GB" dirty="0"/>
              <a:t>, for the passage of:</a:t>
            </a:r>
          </a:p>
          <a:p>
            <a:r>
              <a:rPr lang="en-GB" dirty="0"/>
              <a:t>            - a. and v. </a:t>
            </a:r>
            <a:r>
              <a:rPr lang="en-GB" dirty="0" err="1"/>
              <a:t>glutea</a:t>
            </a:r>
            <a:r>
              <a:rPr lang="en-GB" dirty="0"/>
              <a:t> inferior</a:t>
            </a:r>
          </a:p>
          <a:p>
            <a:r>
              <a:rPr lang="en-GB" dirty="0"/>
              <a:t>            - n. gluteus inferior</a:t>
            </a:r>
          </a:p>
          <a:p>
            <a:r>
              <a:rPr lang="en-GB" dirty="0"/>
              <a:t>            - n. </a:t>
            </a:r>
            <a:r>
              <a:rPr lang="en-GB" dirty="0" err="1"/>
              <a:t>ischiadicus</a:t>
            </a:r>
            <a:endParaRPr lang="en-GB" dirty="0"/>
          </a:p>
          <a:p>
            <a:r>
              <a:rPr lang="en-GB" dirty="0"/>
              <a:t>            - n. </a:t>
            </a:r>
            <a:r>
              <a:rPr lang="en-GB" dirty="0" err="1"/>
              <a:t>cutaneus</a:t>
            </a:r>
            <a:r>
              <a:rPr lang="en-GB" dirty="0"/>
              <a:t> femoris posterior</a:t>
            </a:r>
          </a:p>
          <a:p>
            <a:r>
              <a:rPr lang="en-GB" dirty="0"/>
              <a:t>            - a. and v, pudenda interna</a:t>
            </a:r>
          </a:p>
          <a:p>
            <a:r>
              <a:rPr lang="en-GB" dirty="0"/>
              <a:t>            - n. </a:t>
            </a:r>
            <a:r>
              <a:rPr lang="en-GB" dirty="0" err="1"/>
              <a:t>pudendus</a:t>
            </a:r>
            <a:endParaRPr lang="en-GB" dirty="0"/>
          </a:p>
        </p:txBody>
      </p:sp>
    </p:spTree>
    <p:extLst>
      <p:ext uri="{BB962C8B-B14F-4D97-AF65-F5344CB8AC3E}">
        <p14:creationId xmlns:p14="http://schemas.microsoft.com/office/powerpoint/2010/main" val="1016225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0" y="838269"/>
            <a:ext cx="8229600" cy="2743128"/>
          </a:xfrm>
        </p:spPr>
        <p:txBody>
          <a:bodyPr/>
          <a:lstStyle/>
          <a:p>
            <a:pPr marL="609600" indent="-609600"/>
            <a:r>
              <a:rPr lang="en-GB" altLang="en-US" dirty="0">
                <a:latin typeface="Book Antiqua" panose="02040602050305030304" pitchFamily="18" charset="0"/>
              </a:rPr>
              <a:t>MUSCLES OF GLUTEAL REGION</a:t>
            </a:r>
            <a:endParaRPr lang="sr-Cyrl-CS" altLang="en-US" dirty="0">
              <a:latin typeface="Book Antiqua" panose="02040602050305030304" pitchFamily="18" charset="0"/>
            </a:endParaRPr>
          </a:p>
          <a:p>
            <a:pPr marL="609600" indent="-609600"/>
            <a:r>
              <a:rPr lang="en-GB" altLang="en-US" dirty="0">
                <a:latin typeface="Book Antiqua" panose="02040602050305030304" pitchFamily="18" charset="0"/>
              </a:rPr>
              <a:t>MUSCLES OF THIGH</a:t>
            </a:r>
            <a:endParaRPr lang="sr-Cyrl-CS" altLang="en-US" dirty="0">
              <a:latin typeface="Book Antiqua" panose="02040602050305030304" pitchFamily="18" charset="0"/>
            </a:endParaRPr>
          </a:p>
          <a:p>
            <a:pPr marL="609600" indent="-609600"/>
            <a:r>
              <a:rPr lang="en-GB" altLang="en-US" dirty="0">
                <a:latin typeface="Book Antiqua" panose="02040602050305030304" pitchFamily="18" charset="0"/>
              </a:rPr>
              <a:t>MUSCLES OF LEG</a:t>
            </a:r>
            <a:endParaRPr lang="sr-Cyrl-CS" altLang="en-US" dirty="0">
              <a:latin typeface="Book Antiqua" panose="02040602050305030304" pitchFamily="18" charset="0"/>
            </a:endParaRPr>
          </a:p>
          <a:p>
            <a:pPr marL="609600" indent="-609600"/>
            <a:r>
              <a:rPr lang="en-GB" altLang="en-US" dirty="0">
                <a:latin typeface="Book Antiqua" panose="02040602050305030304" pitchFamily="18" charset="0"/>
              </a:rPr>
              <a:t>MUSCLES OF FOOT</a:t>
            </a:r>
            <a:endParaRPr lang="en-US" altLang="en-US" dirty="0">
              <a:latin typeface="Book Antiqua" panose="02040602050305030304" pitchFamily="18" charset="0"/>
            </a:endParaRPr>
          </a:p>
        </p:txBody>
      </p:sp>
      <p:sp>
        <p:nvSpPr>
          <p:cNvPr id="2" name="TextBox 1">
            <a:extLst>
              <a:ext uri="{FF2B5EF4-FFF2-40B4-BE49-F238E27FC236}">
                <a16:creationId xmlns:a16="http://schemas.microsoft.com/office/drawing/2014/main" id="{3A9EA38C-4038-1E4B-3305-99992FC81378}"/>
              </a:ext>
            </a:extLst>
          </p:cNvPr>
          <p:cNvSpPr txBox="1"/>
          <p:nvPr/>
        </p:nvSpPr>
        <p:spPr>
          <a:xfrm>
            <a:off x="419209" y="0"/>
            <a:ext cx="8305582" cy="647613"/>
          </a:xfrm>
          <a:prstGeom prst="rect">
            <a:avLst/>
          </a:prstGeom>
          <a:noFill/>
        </p:spPr>
        <p:txBody>
          <a:bodyPr wrap="square">
            <a:spAutoFit/>
          </a:bodyPr>
          <a:lstStyle/>
          <a:p>
            <a:pPr marL="0" indent="0" eaLnBrk="1" hangingPunct="1">
              <a:lnSpc>
                <a:spcPct val="90000"/>
              </a:lnSpc>
              <a:buFontTx/>
              <a:buNone/>
            </a:pPr>
            <a:r>
              <a:rPr lang="en-GB" altLang="en-US" sz="4000" b="1" dirty="0">
                <a:solidFill>
                  <a:srgbClr val="800000"/>
                </a:solidFill>
                <a:latin typeface="Book Antiqua" panose="02040602050305030304" pitchFamily="18" charset="0"/>
              </a:rPr>
              <a:t>MUSCLES OF THE LOWER LIMB</a:t>
            </a:r>
            <a:endParaRPr lang="sr-Latn-CS" altLang="en-US" sz="4000" b="1" dirty="0">
              <a:solidFill>
                <a:srgbClr val="800000"/>
              </a:solidFill>
              <a:latin typeface="Book Antiqua" panose="02040602050305030304" pitchFamily="18" charset="0"/>
            </a:endParaRPr>
          </a:p>
        </p:txBody>
      </p:sp>
      <p:pic>
        <p:nvPicPr>
          <p:cNvPr id="3" name="Picture 3" descr="full leg">
            <a:extLst>
              <a:ext uri="{FF2B5EF4-FFF2-40B4-BE49-F238E27FC236}">
                <a16:creationId xmlns:a16="http://schemas.microsoft.com/office/drawing/2014/main" id="{2E28C9AA-0074-8E6A-30AB-AE1B7303A38F}"/>
              </a:ext>
            </a:extLst>
          </p:cNvPr>
          <p:cNvPicPr>
            <a:picLocks noChangeAspect="1" noChangeArrowheads="1"/>
          </p:cNvPicPr>
          <p:nvPr/>
        </p:nvPicPr>
        <p:blipFill>
          <a:blip r:embed="rId2" cstate="print"/>
          <a:srcRect/>
          <a:stretch>
            <a:fillRect/>
          </a:stretch>
        </p:blipFill>
        <p:spPr bwMode="auto">
          <a:xfrm>
            <a:off x="1600278" y="3246215"/>
            <a:ext cx="2743128" cy="3611785"/>
          </a:xfrm>
          <a:prstGeom prst="rect">
            <a:avLst/>
          </a:prstGeom>
          <a:noFill/>
          <a:ln w="9525">
            <a:noFill/>
            <a:miter lim="800000"/>
            <a:headEnd/>
            <a:tailEnd/>
          </a:ln>
        </p:spPr>
      </p:pic>
      <p:pic>
        <p:nvPicPr>
          <p:cNvPr id="4" name="Picture 4" descr="full leg posterior">
            <a:extLst>
              <a:ext uri="{FF2B5EF4-FFF2-40B4-BE49-F238E27FC236}">
                <a16:creationId xmlns:a16="http://schemas.microsoft.com/office/drawing/2014/main" id="{2FFD4D1C-55B6-2E45-E774-BFDDCABDC85D}"/>
              </a:ext>
            </a:extLst>
          </p:cNvPr>
          <p:cNvPicPr>
            <a:picLocks noChangeAspect="1" noChangeArrowheads="1"/>
          </p:cNvPicPr>
          <p:nvPr/>
        </p:nvPicPr>
        <p:blipFill>
          <a:blip r:embed="rId3" cstate="print"/>
          <a:srcRect/>
          <a:stretch>
            <a:fillRect/>
          </a:stretch>
        </p:blipFill>
        <p:spPr bwMode="auto">
          <a:xfrm>
            <a:off x="4952990" y="3367256"/>
            <a:ext cx="2666930" cy="3480570"/>
          </a:xfrm>
          <a:prstGeom prst="rect">
            <a:avLst/>
          </a:prstGeom>
          <a:noFill/>
          <a:ln w="9525">
            <a:noFill/>
            <a:miter lim="800000"/>
            <a:headEnd/>
            <a:tailEnd/>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9A23DA-1F62-37E9-71A1-83159F5519C6}"/>
              </a:ext>
            </a:extLst>
          </p:cNvPr>
          <p:cNvPicPr>
            <a:picLocks noChangeAspect="1"/>
          </p:cNvPicPr>
          <p:nvPr/>
        </p:nvPicPr>
        <p:blipFill>
          <a:blip r:embed="rId2"/>
          <a:stretch>
            <a:fillRect/>
          </a:stretch>
        </p:blipFill>
        <p:spPr>
          <a:xfrm>
            <a:off x="1405615" y="129254"/>
            <a:ext cx="6332769" cy="6599492"/>
          </a:xfrm>
          <a:prstGeom prst="rect">
            <a:avLst/>
          </a:prstGeom>
        </p:spPr>
      </p:pic>
    </p:spTree>
    <p:extLst>
      <p:ext uri="{BB962C8B-B14F-4D97-AF65-F5344CB8AC3E}">
        <p14:creationId xmlns:p14="http://schemas.microsoft.com/office/powerpoint/2010/main" val="1062986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C668D8-41B3-7095-37BF-A70582899257}"/>
              </a:ext>
            </a:extLst>
          </p:cNvPr>
          <p:cNvPicPr>
            <a:picLocks noChangeAspect="1"/>
          </p:cNvPicPr>
          <p:nvPr/>
        </p:nvPicPr>
        <p:blipFill rotWithShape="1">
          <a:blip r:embed="rId2"/>
          <a:srcRect t="48881" b="11336"/>
          <a:stretch/>
        </p:blipFill>
        <p:spPr>
          <a:xfrm>
            <a:off x="115273" y="937512"/>
            <a:ext cx="8913454" cy="2209743"/>
          </a:xfrm>
          <a:prstGeom prst="rect">
            <a:avLst/>
          </a:prstGeom>
        </p:spPr>
      </p:pic>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OBTURATOR INTERNUS</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pic>
        <p:nvPicPr>
          <p:cNvPr id="5" name="Picture 4">
            <a:extLst>
              <a:ext uri="{FF2B5EF4-FFF2-40B4-BE49-F238E27FC236}">
                <a16:creationId xmlns:a16="http://schemas.microsoft.com/office/drawing/2014/main" id="{9F7022C2-F910-A5A1-C9C5-E5DBEA43CF32}"/>
              </a:ext>
            </a:extLst>
          </p:cNvPr>
          <p:cNvPicPr>
            <a:picLocks noChangeAspect="1"/>
          </p:cNvPicPr>
          <p:nvPr/>
        </p:nvPicPr>
        <p:blipFill>
          <a:blip r:embed="rId3"/>
          <a:stretch>
            <a:fillRect/>
          </a:stretch>
        </p:blipFill>
        <p:spPr>
          <a:xfrm>
            <a:off x="4178544" y="3475093"/>
            <a:ext cx="4850183" cy="2865420"/>
          </a:xfrm>
          <a:prstGeom prst="rect">
            <a:avLst/>
          </a:prstGeom>
        </p:spPr>
      </p:pic>
      <p:sp>
        <p:nvSpPr>
          <p:cNvPr id="7" name="TextBox 6">
            <a:extLst>
              <a:ext uri="{FF2B5EF4-FFF2-40B4-BE49-F238E27FC236}">
                <a16:creationId xmlns:a16="http://schemas.microsoft.com/office/drawing/2014/main" id="{3E61E4D2-CD02-ACA4-0B89-753E96604D3F}"/>
              </a:ext>
            </a:extLst>
          </p:cNvPr>
          <p:cNvSpPr txBox="1"/>
          <p:nvPr/>
        </p:nvSpPr>
        <p:spPr>
          <a:xfrm>
            <a:off x="-94897" y="3518079"/>
            <a:ext cx="4293817" cy="3139321"/>
          </a:xfrm>
          <a:prstGeom prst="rect">
            <a:avLst/>
          </a:prstGeom>
          <a:noFill/>
        </p:spPr>
        <p:txBody>
          <a:bodyPr wrap="square">
            <a:spAutoFit/>
          </a:bodyPr>
          <a:lstStyle/>
          <a:p>
            <a:pPr marL="285750" indent="-285750">
              <a:buFontTx/>
              <a:buChar char="-"/>
            </a:pPr>
            <a:r>
              <a:rPr lang="en-GB" dirty="0"/>
              <a:t>The obturator internus is located partly in the pelvis, where it covers most of the lateral wall of the lesser pelvis.</a:t>
            </a:r>
          </a:p>
          <a:p>
            <a:pPr marL="285750" indent="-285750">
              <a:buFontTx/>
              <a:buChar char="-"/>
            </a:pPr>
            <a:r>
              <a:rPr lang="en-GB" dirty="0"/>
              <a:t>It leaves the pelvis through the lesser sciatic foramen, makes a right-angle turn becomes tendinous, and receives the distal attachments of the gemelli before attaching to the medial surface of the greater trochanter (trochanteric fossa) of the femur.</a:t>
            </a:r>
          </a:p>
        </p:txBody>
      </p:sp>
    </p:spTree>
    <p:extLst>
      <p:ext uri="{BB962C8B-B14F-4D97-AF65-F5344CB8AC3E}">
        <p14:creationId xmlns:p14="http://schemas.microsoft.com/office/powerpoint/2010/main" val="3879018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795C412-1439-F03E-AEF4-C1900358AE2A}"/>
              </a:ext>
            </a:extLst>
          </p:cNvPr>
          <p:cNvPicPr>
            <a:picLocks noChangeAspect="1"/>
          </p:cNvPicPr>
          <p:nvPr/>
        </p:nvPicPr>
        <p:blipFill rotWithShape="1">
          <a:blip r:embed="rId2"/>
          <a:srcRect r="6177" b="7145"/>
          <a:stretch/>
        </p:blipFill>
        <p:spPr>
          <a:xfrm>
            <a:off x="5105386" y="2794081"/>
            <a:ext cx="4038614" cy="4063919"/>
          </a:xfrm>
          <a:prstGeom prst="rect">
            <a:avLst/>
          </a:prstGeom>
        </p:spPr>
      </p:pic>
      <p:sp>
        <p:nvSpPr>
          <p:cNvPr id="6" name="TextBox 5">
            <a:extLst>
              <a:ext uri="{FF2B5EF4-FFF2-40B4-BE49-F238E27FC236}">
                <a16:creationId xmlns:a16="http://schemas.microsoft.com/office/drawing/2014/main" id="{7522E0D8-2D67-7AC1-2EFD-D5FB6975E749}"/>
              </a:ext>
            </a:extLst>
          </p:cNvPr>
          <p:cNvSpPr txBox="1"/>
          <p:nvPr/>
        </p:nvSpPr>
        <p:spPr>
          <a:xfrm>
            <a:off x="0" y="1305341"/>
            <a:ext cx="8884730" cy="4524315"/>
          </a:xfrm>
          <a:prstGeom prst="rect">
            <a:avLst/>
          </a:prstGeom>
          <a:noFill/>
        </p:spPr>
        <p:txBody>
          <a:bodyPr wrap="square">
            <a:spAutoFit/>
          </a:bodyPr>
          <a:lstStyle/>
          <a:p>
            <a:pPr marL="285750" indent="-285750">
              <a:buFontTx/>
              <a:buChar char="-"/>
            </a:pPr>
            <a:r>
              <a:rPr lang="en-GB" dirty="0"/>
              <a:t>Formed by: - incisura </a:t>
            </a:r>
            <a:r>
              <a:rPr lang="en-GB" dirty="0" err="1"/>
              <a:t>ischiadica</a:t>
            </a:r>
            <a:r>
              <a:rPr lang="en-GB" dirty="0"/>
              <a:t> minor (lesser sciatic notch)</a:t>
            </a:r>
          </a:p>
          <a:p>
            <a:r>
              <a:rPr lang="en-GB" dirty="0"/>
              <a:t>                       - </a:t>
            </a:r>
            <a:r>
              <a:rPr lang="en-GB" dirty="0" err="1"/>
              <a:t>lig</a:t>
            </a:r>
            <a:r>
              <a:rPr lang="en-GB" dirty="0"/>
              <a:t>. </a:t>
            </a:r>
            <a:r>
              <a:rPr lang="en-GB" dirty="0" err="1"/>
              <a:t>sactotuberale</a:t>
            </a:r>
            <a:r>
              <a:rPr lang="en-GB" dirty="0"/>
              <a:t> (</a:t>
            </a:r>
            <a:r>
              <a:rPr lang="en-GB" dirty="0" err="1"/>
              <a:t>sacrotuberal</a:t>
            </a:r>
            <a:r>
              <a:rPr lang="en-GB" dirty="0"/>
              <a:t> ligament)</a:t>
            </a:r>
            <a:br>
              <a:rPr lang="en-GB" dirty="0"/>
            </a:br>
            <a:r>
              <a:rPr lang="en-GB" dirty="0"/>
              <a:t>                       - </a:t>
            </a:r>
            <a:r>
              <a:rPr lang="en-GB" dirty="0" err="1"/>
              <a:t>lig</a:t>
            </a:r>
            <a:r>
              <a:rPr lang="en-GB" dirty="0"/>
              <a:t>. </a:t>
            </a:r>
            <a:r>
              <a:rPr lang="en-GB" dirty="0" err="1"/>
              <a:t>sacrospinale</a:t>
            </a:r>
            <a:r>
              <a:rPr lang="en-GB" dirty="0"/>
              <a:t> (sacrospinous ligament)</a:t>
            </a:r>
          </a:p>
          <a:p>
            <a:endParaRPr lang="en-GB" dirty="0"/>
          </a:p>
          <a:p>
            <a:pPr marL="285750" indent="-285750">
              <a:buFontTx/>
              <a:buChar char="-"/>
            </a:pPr>
            <a:r>
              <a:rPr lang="en-GB" dirty="0"/>
              <a:t>The m. obturator internus leaves the pelvis through the lesser sciatic foramen</a:t>
            </a:r>
          </a:p>
          <a:p>
            <a:pPr marL="285750" indent="-285750">
              <a:buFontTx/>
              <a:buChar char="-"/>
            </a:pPr>
            <a:endParaRPr lang="en-GB" dirty="0"/>
          </a:p>
          <a:p>
            <a:pPr marL="285750" indent="-285750">
              <a:buFontTx/>
              <a:buChar char="-"/>
            </a:pPr>
            <a:r>
              <a:rPr lang="en-GB" dirty="0"/>
              <a:t>Contents:</a:t>
            </a:r>
          </a:p>
          <a:p>
            <a:r>
              <a:rPr lang="en-GB" dirty="0"/>
              <a:t>	- m. </a:t>
            </a:r>
            <a:r>
              <a:rPr lang="en-GB" dirty="0" err="1"/>
              <a:t>oturatorius</a:t>
            </a:r>
            <a:r>
              <a:rPr lang="en-GB" dirty="0"/>
              <a:t> internus</a:t>
            </a:r>
          </a:p>
          <a:p>
            <a:r>
              <a:rPr lang="en-GB" dirty="0"/>
              <a:t>	- a. and v. pudenda interna</a:t>
            </a:r>
          </a:p>
          <a:p>
            <a:r>
              <a:rPr lang="en-GB" dirty="0"/>
              <a:t>            	- n. </a:t>
            </a:r>
            <a:r>
              <a:rPr lang="en-GB" dirty="0" err="1"/>
              <a:t>pudendus</a:t>
            </a:r>
            <a:endParaRPr lang="en-GB" dirty="0"/>
          </a:p>
          <a:p>
            <a:r>
              <a:rPr lang="en-GB" dirty="0"/>
              <a:t>              - </a:t>
            </a:r>
            <a:r>
              <a:rPr lang="en-GB" dirty="0" err="1"/>
              <a:t>nn</a:t>
            </a:r>
            <a:r>
              <a:rPr lang="en-GB" dirty="0"/>
              <a:t>. </a:t>
            </a:r>
            <a:r>
              <a:rPr lang="en-GB" dirty="0" err="1"/>
              <a:t>rectales</a:t>
            </a:r>
            <a:r>
              <a:rPr lang="en-GB" dirty="0"/>
              <a:t> </a:t>
            </a:r>
            <a:r>
              <a:rPr lang="en-GB" dirty="0" err="1"/>
              <a:t>inferiores</a:t>
            </a:r>
            <a:endParaRPr lang="en-GB" dirty="0"/>
          </a:p>
          <a:p>
            <a:endParaRPr lang="en-GB" dirty="0"/>
          </a:p>
          <a:p>
            <a:r>
              <a:rPr lang="en-GB" dirty="0"/>
              <a:t>* a. and v. pudenda interna, n. </a:t>
            </a:r>
            <a:r>
              <a:rPr lang="en-GB" dirty="0" err="1"/>
              <a:t>pudendus</a:t>
            </a:r>
            <a:r>
              <a:rPr lang="en-GB" dirty="0"/>
              <a:t> and</a:t>
            </a:r>
          </a:p>
          <a:p>
            <a:r>
              <a:rPr lang="en-GB" dirty="0"/>
              <a:t>  </a:t>
            </a:r>
            <a:r>
              <a:rPr lang="en-GB" dirty="0" err="1"/>
              <a:t>nn</a:t>
            </a:r>
            <a:r>
              <a:rPr lang="en-GB" dirty="0"/>
              <a:t>. </a:t>
            </a:r>
            <a:r>
              <a:rPr lang="en-GB" dirty="0" err="1"/>
              <a:t>rectales</a:t>
            </a:r>
            <a:r>
              <a:rPr lang="en-GB" dirty="0"/>
              <a:t> </a:t>
            </a:r>
            <a:r>
              <a:rPr lang="en-GB" dirty="0" err="1"/>
              <a:t>inferiores</a:t>
            </a:r>
            <a:r>
              <a:rPr lang="en-GB" dirty="0"/>
              <a:t>, passing through the </a:t>
            </a:r>
          </a:p>
          <a:p>
            <a:r>
              <a:rPr lang="en-GB" dirty="0"/>
              <a:t>  foramen, return back to the pelvis</a:t>
            </a:r>
          </a:p>
          <a:p>
            <a:endParaRPr lang="en-GB" dirty="0"/>
          </a:p>
        </p:txBody>
      </p:sp>
      <p:sp>
        <p:nvSpPr>
          <p:cNvPr id="2" name="Rectangle 2">
            <a:extLst>
              <a:ext uri="{FF2B5EF4-FFF2-40B4-BE49-F238E27FC236}">
                <a16:creationId xmlns:a16="http://schemas.microsoft.com/office/drawing/2014/main" id="{EBDDEBDE-1CE0-0874-0BA5-7A2309D8E4CF}"/>
              </a:ext>
            </a:extLst>
          </p:cNvPr>
          <p:cNvSpPr txBox="1">
            <a:spLocks noChangeArrowheads="1"/>
          </p:cNvSpPr>
          <p:nvPr/>
        </p:nvSpPr>
        <p:spPr bwMode="auto">
          <a:xfrm>
            <a:off x="554883" y="25492"/>
            <a:ext cx="8034234" cy="91446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FORAMEN ISCHIADICUM MINUS</a:t>
            </a:r>
          </a:p>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LESSER SCIATIC FORAMEN</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Tree>
    <p:extLst>
      <p:ext uri="{BB962C8B-B14F-4D97-AF65-F5344CB8AC3E}">
        <p14:creationId xmlns:p14="http://schemas.microsoft.com/office/powerpoint/2010/main" val="3024257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E85188-6CFA-ACA7-06D0-B358F480B1B6}"/>
              </a:ext>
            </a:extLst>
          </p:cNvPr>
          <p:cNvPicPr>
            <a:picLocks noChangeAspect="1"/>
          </p:cNvPicPr>
          <p:nvPr/>
        </p:nvPicPr>
        <p:blipFill>
          <a:blip r:embed="rId2"/>
          <a:stretch>
            <a:fillRect/>
          </a:stretch>
        </p:blipFill>
        <p:spPr>
          <a:xfrm>
            <a:off x="1790459" y="232133"/>
            <a:ext cx="5563082" cy="6393734"/>
          </a:xfrm>
          <a:prstGeom prst="rect">
            <a:avLst/>
          </a:prstGeom>
        </p:spPr>
      </p:pic>
    </p:spTree>
    <p:extLst>
      <p:ext uri="{BB962C8B-B14F-4D97-AF65-F5344CB8AC3E}">
        <p14:creationId xmlns:p14="http://schemas.microsoft.com/office/powerpoint/2010/main" val="32265692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C668D8-41B3-7095-37BF-A70582899257}"/>
              </a:ext>
            </a:extLst>
          </p:cNvPr>
          <p:cNvPicPr>
            <a:picLocks noChangeAspect="1"/>
          </p:cNvPicPr>
          <p:nvPr/>
        </p:nvPicPr>
        <p:blipFill rotWithShape="1">
          <a:blip r:embed="rId2"/>
          <a:srcRect t="48881" b="11336"/>
          <a:stretch/>
        </p:blipFill>
        <p:spPr>
          <a:xfrm>
            <a:off x="115273" y="937512"/>
            <a:ext cx="8913454" cy="2209743"/>
          </a:xfrm>
          <a:prstGeom prst="rect">
            <a:avLst/>
          </a:prstGeom>
        </p:spPr>
      </p:pic>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3"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GEMELUS SUPERIOR AND INFERIOR</a:t>
            </a:r>
          </a:p>
        </p:txBody>
      </p:sp>
      <p:pic>
        <p:nvPicPr>
          <p:cNvPr id="5" name="Picture 4">
            <a:extLst>
              <a:ext uri="{FF2B5EF4-FFF2-40B4-BE49-F238E27FC236}">
                <a16:creationId xmlns:a16="http://schemas.microsoft.com/office/drawing/2014/main" id="{9F7022C2-F910-A5A1-C9C5-E5DBEA43CF32}"/>
              </a:ext>
            </a:extLst>
          </p:cNvPr>
          <p:cNvPicPr>
            <a:picLocks noChangeAspect="1"/>
          </p:cNvPicPr>
          <p:nvPr/>
        </p:nvPicPr>
        <p:blipFill>
          <a:blip r:embed="rId3"/>
          <a:stretch>
            <a:fillRect/>
          </a:stretch>
        </p:blipFill>
        <p:spPr>
          <a:xfrm>
            <a:off x="1981268" y="3720892"/>
            <a:ext cx="4850183" cy="2865420"/>
          </a:xfrm>
          <a:prstGeom prst="rect">
            <a:avLst/>
          </a:prstGeom>
        </p:spPr>
      </p:pic>
    </p:spTree>
    <p:extLst>
      <p:ext uri="{BB962C8B-B14F-4D97-AF65-F5344CB8AC3E}">
        <p14:creationId xmlns:p14="http://schemas.microsoft.com/office/powerpoint/2010/main" val="1974747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C668D8-41B3-7095-37BF-A70582899257}"/>
              </a:ext>
            </a:extLst>
          </p:cNvPr>
          <p:cNvPicPr>
            <a:picLocks noChangeAspect="1"/>
          </p:cNvPicPr>
          <p:nvPr/>
        </p:nvPicPr>
        <p:blipFill rotWithShape="1">
          <a:blip r:embed="rId2"/>
          <a:srcRect t="87566" b="-1052"/>
          <a:stretch/>
        </p:blipFill>
        <p:spPr>
          <a:xfrm>
            <a:off x="110115" y="990664"/>
            <a:ext cx="8913454" cy="749080"/>
          </a:xfrm>
          <a:prstGeom prst="rect">
            <a:avLst/>
          </a:prstGeom>
        </p:spPr>
      </p:pic>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93141"/>
          <a:stretch/>
        </p:blipFill>
        <p:spPr>
          <a:xfrm>
            <a:off x="115273" y="609674"/>
            <a:ext cx="8913454" cy="38099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3"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QUADRATUS FEMORIS</a:t>
            </a:r>
          </a:p>
        </p:txBody>
      </p:sp>
      <p:pic>
        <p:nvPicPr>
          <p:cNvPr id="5" name="Picture 4">
            <a:extLst>
              <a:ext uri="{FF2B5EF4-FFF2-40B4-BE49-F238E27FC236}">
                <a16:creationId xmlns:a16="http://schemas.microsoft.com/office/drawing/2014/main" id="{9F7022C2-F910-A5A1-C9C5-E5DBEA43CF32}"/>
              </a:ext>
            </a:extLst>
          </p:cNvPr>
          <p:cNvPicPr>
            <a:picLocks noChangeAspect="1"/>
          </p:cNvPicPr>
          <p:nvPr/>
        </p:nvPicPr>
        <p:blipFill>
          <a:blip r:embed="rId3"/>
          <a:stretch>
            <a:fillRect/>
          </a:stretch>
        </p:blipFill>
        <p:spPr>
          <a:xfrm>
            <a:off x="1143090" y="2286030"/>
            <a:ext cx="6505053" cy="3843094"/>
          </a:xfrm>
          <a:prstGeom prst="rect">
            <a:avLst/>
          </a:prstGeom>
        </p:spPr>
      </p:pic>
    </p:spTree>
    <p:extLst>
      <p:ext uri="{BB962C8B-B14F-4D97-AF65-F5344CB8AC3E}">
        <p14:creationId xmlns:p14="http://schemas.microsoft.com/office/powerpoint/2010/main" val="867105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41718-667F-520A-9D8E-C22F48E38321}"/>
              </a:ext>
            </a:extLst>
          </p:cNvPr>
          <p:cNvSpPr>
            <a:spLocks noGrp="1"/>
          </p:cNvSpPr>
          <p:nvPr>
            <p:ph type="title"/>
          </p:nvPr>
        </p:nvSpPr>
        <p:spPr>
          <a:xfrm>
            <a:off x="457200" y="274638"/>
            <a:ext cx="8229600" cy="258838"/>
          </a:xfrm>
        </p:spPr>
        <p:txBody>
          <a:bodyPr/>
          <a:lstStyle/>
          <a:p>
            <a:r>
              <a:rPr lang="en-GB" sz="4000" b="1" dirty="0">
                <a:solidFill>
                  <a:srgbClr val="FF0000"/>
                </a:solidFill>
              </a:rPr>
              <a:t>COMPARTMENTS OF THIGH</a:t>
            </a:r>
          </a:p>
        </p:txBody>
      </p:sp>
      <p:sp>
        <p:nvSpPr>
          <p:cNvPr id="3" name="Content Placeholder 2">
            <a:extLst>
              <a:ext uri="{FF2B5EF4-FFF2-40B4-BE49-F238E27FC236}">
                <a16:creationId xmlns:a16="http://schemas.microsoft.com/office/drawing/2014/main" id="{25C85017-B121-B580-AE41-E5CDC973F9E4}"/>
              </a:ext>
            </a:extLst>
          </p:cNvPr>
          <p:cNvSpPr>
            <a:spLocks noGrp="1"/>
          </p:cNvSpPr>
          <p:nvPr>
            <p:ph idx="1"/>
          </p:nvPr>
        </p:nvSpPr>
        <p:spPr>
          <a:xfrm>
            <a:off x="0" y="914466"/>
            <a:ext cx="9144000" cy="3428910"/>
          </a:xfrm>
        </p:spPr>
        <p:txBody>
          <a:bodyPr/>
          <a:lstStyle/>
          <a:p>
            <a:r>
              <a:rPr lang="en-GB" sz="1800" dirty="0"/>
              <a:t>The thigh muscles are organized into three compartments by intermuscular septa that pass deeply between the muscle groups from the inner surface of the fascia </a:t>
            </a:r>
            <a:r>
              <a:rPr lang="en-GB" sz="1800" dirty="0" err="1"/>
              <a:t>lata</a:t>
            </a:r>
            <a:r>
              <a:rPr lang="en-GB" sz="1800" dirty="0"/>
              <a:t> to the </a:t>
            </a:r>
            <a:r>
              <a:rPr lang="en-GB" sz="1800" dirty="0" err="1"/>
              <a:t>linea</a:t>
            </a:r>
            <a:r>
              <a:rPr lang="en-GB" sz="1800" dirty="0"/>
              <a:t> aspera of the femur </a:t>
            </a:r>
          </a:p>
          <a:p>
            <a:pPr marL="0" indent="0">
              <a:buNone/>
            </a:pPr>
            <a:endParaRPr lang="en-GB" sz="1800" dirty="0"/>
          </a:p>
          <a:p>
            <a:r>
              <a:rPr lang="en-GB" sz="1800" dirty="0"/>
              <a:t>The compartments are </a:t>
            </a:r>
            <a:r>
              <a:rPr lang="en-GB" sz="1800" b="1" dirty="0"/>
              <a:t>anterior or extensor</a:t>
            </a:r>
            <a:r>
              <a:rPr lang="en-GB" sz="1800" dirty="0"/>
              <a:t>, </a:t>
            </a:r>
            <a:r>
              <a:rPr lang="en-GB" sz="1800" b="1" dirty="0"/>
              <a:t>medial or adductor</a:t>
            </a:r>
            <a:r>
              <a:rPr lang="en-GB" sz="1800" dirty="0"/>
              <a:t>, and </a:t>
            </a:r>
            <a:r>
              <a:rPr lang="en-GB" sz="1800" b="1" dirty="0"/>
              <a:t>posterior or flexor</a:t>
            </a:r>
            <a:r>
              <a:rPr lang="en-GB" sz="1800" dirty="0"/>
              <a:t>, so named on the basis of their location or action at the knee joint. </a:t>
            </a:r>
          </a:p>
          <a:p>
            <a:pPr marL="0" indent="0">
              <a:buNone/>
            </a:pPr>
            <a:endParaRPr lang="en-GB" sz="1800" dirty="0"/>
          </a:p>
          <a:p>
            <a:r>
              <a:rPr lang="en-GB" sz="1800" dirty="0"/>
              <a:t>Generally, the anterior group is innervated by the femoral nerve, the medial group by the obturator nerve, and the posterior group by the tibial portion of the sciatic nerve. Although the compartments vary in absolute and relative size depending on the level, the anterior compartment is the largest overall and includes the femur. </a:t>
            </a:r>
          </a:p>
        </p:txBody>
      </p:sp>
      <p:pic>
        <p:nvPicPr>
          <p:cNvPr id="5" name="Picture 4">
            <a:extLst>
              <a:ext uri="{FF2B5EF4-FFF2-40B4-BE49-F238E27FC236}">
                <a16:creationId xmlns:a16="http://schemas.microsoft.com/office/drawing/2014/main" id="{51E5CDA7-00AC-29B3-2E69-FB6AE53AC975}"/>
              </a:ext>
            </a:extLst>
          </p:cNvPr>
          <p:cNvPicPr>
            <a:picLocks noChangeAspect="1"/>
          </p:cNvPicPr>
          <p:nvPr/>
        </p:nvPicPr>
        <p:blipFill>
          <a:blip r:embed="rId2"/>
          <a:stretch>
            <a:fillRect/>
          </a:stretch>
        </p:blipFill>
        <p:spPr>
          <a:xfrm>
            <a:off x="3352832" y="4495772"/>
            <a:ext cx="3475021" cy="2309060"/>
          </a:xfrm>
          <a:prstGeom prst="rect">
            <a:avLst/>
          </a:prstGeom>
        </p:spPr>
      </p:pic>
    </p:spTree>
    <p:extLst>
      <p:ext uri="{BB962C8B-B14F-4D97-AF65-F5344CB8AC3E}">
        <p14:creationId xmlns:p14="http://schemas.microsoft.com/office/powerpoint/2010/main" val="27265070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78214B-0B09-FAF9-C370-5813F03C7C4B}"/>
              </a:ext>
            </a:extLst>
          </p:cNvPr>
          <p:cNvPicPr>
            <a:picLocks noChangeAspect="1" noChangeArrowheads="1"/>
          </p:cNvPicPr>
          <p:nvPr/>
        </p:nvPicPr>
        <p:blipFill>
          <a:blip r:embed="rId2" cstate="print"/>
          <a:srcRect l="8563" r="38017" b="37746"/>
          <a:stretch>
            <a:fillRect/>
          </a:stretch>
        </p:blipFill>
        <p:spPr bwMode="auto">
          <a:xfrm>
            <a:off x="5410178" y="3689350"/>
            <a:ext cx="3622475" cy="3168650"/>
          </a:xfrm>
          <a:prstGeom prst="rect">
            <a:avLst/>
          </a:prstGeom>
          <a:noFill/>
          <a:ln w="9525">
            <a:noFill/>
            <a:miter lim="800000"/>
            <a:headEnd/>
            <a:tailEnd/>
          </a:ln>
        </p:spPr>
      </p:pic>
      <p:pic>
        <p:nvPicPr>
          <p:cNvPr id="2" name="Picture 2">
            <a:extLst>
              <a:ext uri="{FF2B5EF4-FFF2-40B4-BE49-F238E27FC236}">
                <a16:creationId xmlns:a16="http://schemas.microsoft.com/office/drawing/2014/main" id="{A214D565-CACC-7731-15BE-90798C94DB84}"/>
              </a:ext>
            </a:extLst>
          </p:cNvPr>
          <p:cNvPicPr>
            <a:picLocks noChangeAspect="1" noChangeArrowheads="1"/>
          </p:cNvPicPr>
          <p:nvPr/>
        </p:nvPicPr>
        <p:blipFill rotWithShape="1">
          <a:blip r:embed="rId3" cstate="print"/>
          <a:srcRect l="12770" r="47475" b="38780"/>
          <a:stretch/>
        </p:blipFill>
        <p:spPr bwMode="auto">
          <a:xfrm>
            <a:off x="2895644" y="503238"/>
            <a:ext cx="3162438" cy="3654063"/>
          </a:xfrm>
          <a:prstGeom prst="rect">
            <a:avLst/>
          </a:prstGeom>
          <a:noFill/>
          <a:ln w="9525">
            <a:noFill/>
            <a:miter lim="800000"/>
            <a:headEnd/>
            <a:tailEnd/>
          </a:ln>
        </p:spPr>
      </p:pic>
      <p:sp>
        <p:nvSpPr>
          <p:cNvPr id="5122" name="Rectangle 2"/>
          <p:cNvSpPr>
            <a:spLocks noGrp="1" noChangeArrowheads="1"/>
          </p:cNvSpPr>
          <p:nvPr>
            <p:ph type="title" idx="4294967295"/>
          </p:nvPr>
        </p:nvSpPr>
        <p:spPr>
          <a:xfrm>
            <a:off x="500062" y="0"/>
            <a:ext cx="5214907"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THIGH</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038600" cy="6337300"/>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ANTERIOR GROUP</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iliopsoas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pectineus</a:t>
            </a:r>
          </a:p>
          <a:p>
            <a:pPr eaLnBrk="1" hangingPunct="1">
              <a:buFontTx/>
              <a:buNone/>
              <a:defRPr/>
            </a:pPr>
            <a:r>
              <a:rPr lang="en-GB" altLang="en-US" sz="1800" b="1" dirty="0">
                <a:effectLst>
                  <a:outerShdw blurRad="38100" dist="38100" dir="2700000" algn="tl">
                    <a:srgbClr val="C0C0C0"/>
                  </a:outerShdw>
                </a:effectLst>
              </a:rPr>
              <a:t>    - m. sartorius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quadriceps  femoris</a:t>
            </a:r>
          </a:p>
          <a:p>
            <a:pPr eaLnBrk="1" hangingPunct="1">
              <a:buFontTx/>
              <a:buNone/>
              <a:defRPr/>
            </a:pPr>
            <a:endParaRPr lang="sr-Latn-CS" altLang="en-US" sz="1800" b="1" dirty="0">
              <a:solidFill>
                <a:srgbClr val="FF9900"/>
              </a:solidFill>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POSTERIOR GROUP (HAMSTRINGS MUSCLES)</a:t>
            </a:r>
            <a:r>
              <a:rPr lang="sr-Latn-CS" altLang="en-US" sz="1800" b="1" i="1" dirty="0">
                <a:solidFill>
                  <a:srgbClr val="FF0000"/>
                </a:solidFill>
                <a:effectLst>
                  <a:outerShdw blurRad="38100" dist="38100" dir="2700000" algn="tl">
                    <a:srgbClr val="C0C0C0"/>
                  </a:outerShdw>
                </a:effectLst>
              </a:rPr>
              <a:t>:</a:t>
            </a: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semitendinosus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semimembranosus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biceps femoris</a:t>
            </a:r>
          </a:p>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MEDIAL GROUP</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adductor longus</a:t>
            </a:r>
          </a:p>
          <a:p>
            <a:pPr eaLnBrk="1" hangingPunct="1">
              <a:buFontTx/>
              <a:buNone/>
              <a:defRPr/>
            </a:pPr>
            <a:r>
              <a:rPr lang="en-GB" altLang="en-US" sz="1800" b="1" dirty="0">
                <a:effectLst>
                  <a:outerShdw blurRad="38100" dist="38100" dir="2700000" algn="tl">
                    <a:srgbClr val="C0C0C0"/>
                  </a:outerShdw>
                </a:effectLst>
              </a:rPr>
              <a:t>       - m. adductor brevis</a:t>
            </a:r>
          </a:p>
          <a:p>
            <a:pPr eaLnBrk="1" hangingPunct="1">
              <a:buFontTx/>
              <a:buNone/>
              <a:defRPr/>
            </a:pPr>
            <a:r>
              <a:rPr lang="en-GB" altLang="en-US" sz="1800" b="1" dirty="0">
                <a:effectLst>
                  <a:outerShdw blurRad="38100" dist="38100" dir="2700000" algn="tl">
                    <a:srgbClr val="C0C0C0"/>
                  </a:outerShdw>
                </a:effectLst>
              </a:rPr>
              <a:t>       - m. adductor magnus</a:t>
            </a:r>
          </a:p>
          <a:p>
            <a:pPr eaLnBrk="1" hangingPunct="1">
              <a:buFontTx/>
              <a:buNone/>
              <a:defRPr/>
            </a:pPr>
            <a:r>
              <a:rPr lang="en-GB" altLang="en-US" sz="1800" b="1" dirty="0">
                <a:effectLst>
                  <a:outerShdw blurRad="38100" dist="38100" dir="2700000" algn="tl">
                    <a:srgbClr val="C0C0C0"/>
                  </a:outerShdw>
                </a:effectLst>
              </a:rPr>
              <a:t>       - m. </a:t>
            </a:r>
            <a:r>
              <a:rPr lang="en-GB" altLang="en-US" sz="1800" b="1" dirty="0" err="1">
                <a:effectLst>
                  <a:outerShdw blurRad="38100" dist="38100" dir="2700000" algn="tl">
                    <a:srgbClr val="C0C0C0"/>
                  </a:outerShdw>
                </a:effectLst>
              </a:rPr>
              <a:t>gracilis</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 m. obturator externus</a:t>
            </a:r>
            <a:endParaRPr lang="en-US" altLang="en-US" sz="1800" b="1" dirty="0">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22034447-2A8C-5268-822D-92D188BE90DE}"/>
              </a:ext>
            </a:extLst>
          </p:cNvPr>
          <p:cNvPicPr>
            <a:picLocks noChangeAspect="1"/>
          </p:cNvPicPr>
          <p:nvPr/>
        </p:nvPicPr>
        <p:blipFill>
          <a:blip r:embed="rId4"/>
          <a:stretch>
            <a:fillRect/>
          </a:stretch>
        </p:blipFill>
        <p:spPr>
          <a:xfrm>
            <a:off x="7208949" y="83894"/>
            <a:ext cx="1744777" cy="3561318"/>
          </a:xfrm>
          <a:prstGeom prst="rect">
            <a:avLst/>
          </a:prstGeom>
        </p:spPr>
      </p:pic>
    </p:spTree>
    <p:extLst>
      <p:ext uri="{BB962C8B-B14F-4D97-AF65-F5344CB8AC3E}">
        <p14:creationId xmlns:p14="http://schemas.microsoft.com/office/powerpoint/2010/main" val="306852482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371684" y="87507"/>
            <a:ext cx="6248236"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ANTERIOR THIGH MUSCLES</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1358878"/>
            <a:ext cx="4038600" cy="2070122"/>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ANTERIOR GROUP</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iliopsoas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pectineus</a:t>
            </a:r>
          </a:p>
          <a:p>
            <a:pPr eaLnBrk="1" hangingPunct="1">
              <a:buFontTx/>
              <a:buNone/>
              <a:defRPr/>
            </a:pPr>
            <a:r>
              <a:rPr lang="en-GB" altLang="en-US" sz="1800" b="1" dirty="0">
                <a:effectLst>
                  <a:outerShdw blurRad="38100" dist="38100" dir="2700000" algn="tl">
                    <a:srgbClr val="C0C0C0"/>
                  </a:outerShdw>
                </a:effectLst>
              </a:rPr>
              <a:t>    - m. sartorius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quadriceps  femoris</a:t>
            </a:r>
          </a:p>
        </p:txBody>
      </p:sp>
      <p:pic>
        <p:nvPicPr>
          <p:cNvPr id="7" name="Picture 6">
            <a:extLst>
              <a:ext uri="{FF2B5EF4-FFF2-40B4-BE49-F238E27FC236}">
                <a16:creationId xmlns:a16="http://schemas.microsoft.com/office/drawing/2014/main" id="{2D3C2636-CFA4-D7A9-29D5-1320E443CB5E}"/>
              </a:ext>
            </a:extLst>
          </p:cNvPr>
          <p:cNvPicPr>
            <a:picLocks noChangeAspect="1"/>
          </p:cNvPicPr>
          <p:nvPr/>
        </p:nvPicPr>
        <p:blipFill>
          <a:blip r:embed="rId2"/>
          <a:stretch>
            <a:fillRect/>
          </a:stretch>
        </p:blipFill>
        <p:spPr>
          <a:xfrm>
            <a:off x="3672366" y="742551"/>
            <a:ext cx="5471634" cy="6027942"/>
          </a:xfrm>
          <a:prstGeom prst="rect">
            <a:avLst/>
          </a:prstGeom>
        </p:spPr>
      </p:pic>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30396" y="4113192"/>
            <a:ext cx="4221406" cy="1536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2000" kern="0" dirty="0"/>
              <a:t> </a:t>
            </a:r>
            <a:r>
              <a:rPr lang="en-GB" sz="1800" kern="0" dirty="0"/>
              <a:t>-The large anterior compartment</a:t>
            </a:r>
          </a:p>
          <a:p>
            <a:pPr eaLnBrk="1" hangingPunct="1">
              <a:buFontTx/>
              <a:buNone/>
              <a:defRPr/>
            </a:pPr>
            <a:r>
              <a:rPr lang="en-GB" sz="1800" kern="0" dirty="0"/>
              <a:t>  of the thigh contains the anterior</a:t>
            </a:r>
          </a:p>
          <a:p>
            <a:pPr eaLnBrk="1" hangingPunct="1">
              <a:buFontTx/>
              <a:buNone/>
              <a:defRPr/>
            </a:pPr>
            <a:r>
              <a:rPr lang="en-GB" sz="1800" kern="0" dirty="0"/>
              <a:t>  thigh muscles, the flexors of the</a:t>
            </a:r>
          </a:p>
          <a:p>
            <a:pPr eaLnBrk="1" hangingPunct="1">
              <a:buFontTx/>
              <a:buNone/>
              <a:defRPr/>
            </a:pPr>
            <a:r>
              <a:rPr lang="en-GB" sz="1800" kern="0" dirty="0"/>
              <a:t>  hip and extensors of the knee.</a:t>
            </a:r>
            <a:endParaRPr lang="en-GB" altLang="en-US" sz="1800" b="1" kern="0" dirty="0">
              <a:effectLst>
                <a:outerShdw blurRad="38100" dist="38100" dir="2700000" algn="tl">
                  <a:srgbClr val="C0C0C0"/>
                </a:outerShdw>
              </a:effectLst>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ANTERIOR THIGH MUSCLES</a:t>
            </a:r>
            <a:endParaRPr lang="en-U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879ADEE8-78A9-7EDF-BECC-C9FA258689E2}"/>
              </a:ext>
            </a:extLst>
          </p:cNvPr>
          <p:cNvPicPr>
            <a:picLocks noChangeAspect="1"/>
          </p:cNvPicPr>
          <p:nvPr/>
        </p:nvPicPr>
        <p:blipFill>
          <a:blip r:embed="rId2"/>
          <a:stretch>
            <a:fillRect/>
          </a:stretch>
        </p:blipFill>
        <p:spPr>
          <a:xfrm>
            <a:off x="287304" y="457278"/>
            <a:ext cx="8644190" cy="3794463"/>
          </a:xfrm>
          <a:prstGeom prst="rect">
            <a:avLst/>
          </a:prstGeom>
        </p:spPr>
      </p:pic>
      <p:pic>
        <p:nvPicPr>
          <p:cNvPr id="5" name="Picture 4">
            <a:extLst>
              <a:ext uri="{FF2B5EF4-FFF2-40B4-BE49-F238E27FC236}">
                <a16:creationId xmlns:a16="http://schemas.microsoft.com/office/drawing/2014/main" id="{7A1FF1AC-892B-9EA6-1813-43120AF0145E}"/>
              </a:ext>
            </a:extLst>
          </p:cNvPr>
          <p:cNvPicPr>
            <a:picLocks noChangeAspect="1"/>
          </p:cNvPicPr>
          <p:nvPr/>
        </p:nvPicPr>
        <p:blipFill>
          <a:blip r:embed="rId3"/>
          <a:stretch>
            <a:fillRect/>
          </a:stretch>
        </p:blipFill>
        <p:spPr>
          <a:xfrm>
            <a:off x="287304" y="4141546"/>
            <a:ext cx="8569392" cy="2608077"/>
          </a:xfrm>
          <a:prstGeom prst="rect">
            <a:avLst/>
          </a:prstGeom>
        </p:spPr>
      </p:pic>
    </p:spTree>
    <p:extLst>
      <p:ext uri="{BB962C8B-B14F-4D97-AF65-F5344CB8AC3E}">
        <p14:creationId xmlns:p14="http://schemas.microsoft.com/office/powerpoint/2010/main" val="43215902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54883" y="0"/>
            <a:ext cx="8034234" cy="1036714"/>
          </a:xfrm>
        </p:spPr>
        <p:txBody>
          <a:bodyPr/>
          <a:lstStyle/>
          <a:p>
            <a:pPr eaLnBrk="1" hangingPunct="1">
              <a:defRPr/>
            </a:pPr>
            <a:r>
              <a:rPr lang="en-GB" sz="2800" b="1" dirty="0">
                <a:latin typeface="Book Antiqua" panose="02040602050305030304" pitchFamily="18" charset="0"/>
              </a:rPr>
              <a:t>GLUTEAL REGION: </a:t>
            </a:r>
            <a:br>
              <a:rPr lang="en-GB" sz="2800" b="1" dirty="0">
                <a:latin typeface="Book Antiqua" panose="02040602050305030304" pitchFamily="18" charset="0"/>
              </a:rPr>
            </a:br>
            <a:r>
              <a:rPr lang="en-GB" sz="2800" b="1" dirty="0">
                <a:latin typeface="Book Antiqua" panose="02040602050305030304" pitchFamily="18" charset="0"/>
              </a:rPr>
              <a:t>BUTTOCKS AND HIP REGION</a:t>
            </a:r>
            <a:endParaRPr lang="en-US" altLang="en-US" sz="2800" b="1" dirty="0">
              <a:solidFill>
                <a:srgbClr val="FF0000"/>
              </a:solidFill>
              <a:effectLst>
                <a:outerShdw blurRad="38100" dist="38100" dir="2700000" algn="tl">
                  <a:srgbClr val="C0C0C0"/>
                </a:outerShdw>
              </a:effectLst>
              <a:latin typeface="Book Antiqua" panose="02040602050305030304" pitchFamily="18" charset="0"/>
            </a:endParaRPr>
          </a:p>
        </p:txBody>
      </p:sp>
      <p:sp>
        <p:nvSpPr>
          <p:cNvPr id="5123" name="Rectangle 3"/>
          <p:cNvSpPr>
            <a:spLocks noGrp="1" noChangeArrowheads="1"/>
          </p:cNvSpPr>
          <p:nvPr>
            <p:ph type="body" sz="half" idx="4294967295"/>
          </p:nvPr>
        </p:nvSpPr>
        <p:spPr>
          <a:xfrm>
            <a:off x="0" y="1036714"/>
            <a:ext cx="9143999" cy="5118132"/>
          </a:xfrm>
        </p:spPr>
        <p:txBody>
          <a:bodyPr/>
          <a:lstStyle/>
          <a:p>
            <a:pPr eaLnBrk="1" hangingPunct="1">
              <a:buNone/>
              <a:defRPr/>
            </a:pPr>
            <a:r>
              <a:rPr lang="en-GB" sz="1800" dirty="0"/>
              <a:t>- </a:t>
            </a:r>
            <a:r>
              <a:rPr lang="en-GB" sz="1800" dirty="0">
                <a:latin typeface="Book Antiqua" panose="02040602050305030304" pitchFamily="18" charset="0"/>
              </a:rPr>
              <a:t>Although the demarcation of the trunk and lower limb is abrupt anteriorly at the</a:t>
            </a:r>
          </a:p>
          <a:p>
            <a:pPr eaLnBrk="1" hangingPunct="1">
              <a:buNone/>
              <a:defRPr/>
            </a:pPr>
            <a:r>
              <a:rPr lang="en-GB" sz="1800" dirty="0">
                <a:latin typeface="Book Antiqua" panose="02040602050305030304" pitchFamily="18" charset="0"/>
              </a:rPr>
              <a:t>  inguinal ligament, posteriorly, the gluteal region is a large transitional zone between</a:t>
            </a:r>
          </a:p>
          <a:p>
            <a:pPr eaLnBrk="1" hangingPunct="1">
              <a:buNone/>
              <a:defRPr/>
            </a:pPr>
            <a:r>
              <a:rPr lang="en-GB" sz="1800" dirty="0">
                <a:latin typeface="Book Antiqua" panose="02040602050305030304" pitchFamily="18" charset="0"/>
              </a:rPr>
              <a:t>  the trunk and limb. Physically part of the trunk, functionally, the gluteal region is</a:t>
            </a:r>
          </a:p>
          <a:p>
            <a:pPr eaLnBrk="1" hangingPunct="1">
              <a:buNone/>
              <a:defRPr/>
            </a:pPr>
            <a:r>
              <a:rPr lang="en-GB" sz="1800" dirty="0">
                <a:latin typeface="Book Antiqua" panose="02040602050305030304" pitchFamily="18" charset="0"/>
              </a:rPr>
              <a:t>  definitely part of the lower limb.</a:t>
            </a:r>
            <a:r>
              <a:rPr lang="en-GB" sz="1800" dirty="0"/>
              <a:t> </a:t>
            </a:r>
          </a:p>
          <a:p>
            <a:pPr eaLnBrk="1" hangingPunct="1">
              <a:buNone/>
              <a:defRPr/>
            </a:pPr>
            <a:endParaRPr lang="en-GB" sz="1800" dirty="0">
              <a:latin typeface="Book Antiqua" panose="02040602050305030304" pitchFamily="18" charset="0"/>
            </a:endParaRPr>
          </a:p>
          <a:p>
            <a:pPr eaLnBrk="1" hangingPunct="1">
              <a:buNone/>
              <a:defRPr/>
            </a:pPr>
            <a:r>
              <a:rPr lang="en-GB" sz="1800" dirty="0">
                <a:latin typeface="Book Antiqua" panose="02040602050305030304" pitchFamily="18" charset="0"/>
              </a:rPr>
              <a:t> </a:t>
            </a:r>
          </a:p>
        </p:txBody>
      </p:sp>
      <p:pic>
        <p:nvPicPr>
          <p:cNvPr id="8" name="Picture 7">
            <a:extLst>
              <a:ext uri="{FF2B5EF4-FFF2-40B4-BE49-F238E27FC236}">
                <a16:creationId xmlns:a16="http://schemas.microsoft.com/office/drawing/2014/main" id="{A7AC3B73-8C75-1222-34E1-8ACCA3970FB7}"/>
              </a:ext>
            </a:extLst>
          </p:cNvPr>
          <p:cNvPicPr>
            <a:picLocks noChangeAspect="1"/>
          </p:cNvPicPr>
          <p:nvPr/>
        </p:nvPicPr>
        <p:blipFill>
          <a:blip r:embed="rId2"/>
          <a:stretch>
            <a:fillRect/>
          </a:stretch>
        </p:blipFill>
        <p:spPr>
          <a:xfrm>
            <a:off x="3048040" y="2895614"/>
            <a:ext cx="4705576" cy="3481549"/>
          </a:xfrm>
          <a:prstGeom prst="rect">
            <a:avLst/>
          </a:prstGeom>
        </p:spPr>
      </p:pic>
    </p:spTree>
    <p:extLst>
      <p:ext uri="{BB962C8B-B14F-4D97-AF65-F5344CB8AC3E}">
        <p14:creationId xmlns:p14="http://schemas.microsoft.com/office/powerpoint/2010/main" val="330146409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ILIOPSOAS</a:t>
            </a:r>
            <a:endParaRPr lang="en-US" altLang="en-US" sz="2800" b="1" dirty="0">
              <a:solidFill>
                <a:srgbClr val="FF0000"/>
              </a:solidFill>
              <a:effectLst>
                <a:outerShdw blurRad="38100" dist="38100" dir="2700000" algn="tl">
                  <a:srgbClr val="C0C0C0"/>
                </a:outerShdw>
              </a:effectLst>
            </a:endParaRPr>
          </a:p>
        </p:txBody>
      </p:sp>
      <p:sp>
        <p:nvSpPr>
          <p:cNvPr id="4" name="TextBox 3">
            <a:extLst>
              <a:ext uri="{FF2B5EF4-FFF2-40B4-BE49-F238E27FC236}">
                <a16:creationId xmlns:a16="http://schemas.microsoft.com/office/drawing/2014/main" id="{68EFB203-D212-6E4A-DB3C-FBFA06CD8FDB}"/>
              </a:ext>
            </a:extLst>
          </p:cNvPr>
          <p:cNvSpPr txBox="1"/>
          <p:nvPr/>
        </p:nvSpPr>
        <p:spPr>
          <a:xfrm>
            <a:off x="-20219" y="4495772"/>
            <a:ext cx="3657624" cy="830997"/>
          </a:xfrm>
          <a:prstGeom prst="rect">
            <a:avLst/>
          </a:prstGeom>
          <a:noFill/>
        </p:spPr>
        <p:txBody>
          <a:bodyPr wrap="square">
            <a:spAutoFit/>
          </a:bodyPr>
          <a:lstStyle/>
          <a:p>
            <a:r>
              <a:rPr lang="en-GB" sz="1600" dirty="0"/>
              <a:t>The iliopsoas, </a:t>
            </a:r>
            <a:r>
              <a:rPr lang="en-GB" sz="1600" b="1" dirty="0"/>
              <a:t>the chief flexor of the thigh</a:t>
            </a:r>
            <a:r>
              <a:rPr lang="en-GB" sz="1600" dirty="0"/>
              <a:t>, is the most powerful of the hip flexors with the longest range.</a:t>
            </a:r>
          </a:p>
        </p:txBody>
      </p:sp>
      <p:pic>
        <p:nvPicPr>
          <p:cNvPr id="5" name="Picture 4">
            <a:extLst>
              <a:ext uri="{FF2B5EF4-FFF2-40B4-BE49-F238E27FC236}">
                <a16:creationId xmlns:a16="http://schemas.microsoft.com/office/drawing/2014/main" id="{C5713F08-FC10-608F-4455-99A21219F852}"/>
              </a:ext>
            </a:extLst>
          </p:cNvPr>
          <p:cNvPicPr>
            <a:picLocks noChangeAspect="1"/>
          </p:cNvPicPr>
          <p:nvPr/>
        </p:nvPicPr>
        <p:blipFill rotWithShape="1">
          <a:blip r:embed="rId2"/>
          <a:srcRect t="-2589" b="89327"/>
          <a:stretch/>
        </p:blipFill>
        <p:spPr>
          <a:xfrm>
            <a:off x="-20219" y="429330"/>
            <a:ext cx="9164220" cy="533513"/>
          </a:xfrm>
          <a:prstGeom prst="rect">
            <a:avLst/>
          </a:prstGeom>
        </p:spPr>
      </p:pic>
      <p:pic>
        <p:nvPicPr>
          <p:cNvPr id="6" name="Picture 5">
            <a:extLst>
              <a:ext uri="{FF2B5EF4-FFF2-40B4-BE49-F238E27FC236}">
                <a16:creationId xmlns:a16="http://schemas.microsoft.com/office/drawing/2014/main" id="{30BD3F72-1DEA-7428-CF11-305A7CD22938}"/>
              </a:ext>
            </a:extLst>
          </p:cNvPr>
          <p:cNvPicPr>
            <a:picLocks noChangeAspect="1"/>
          </p:cNvPicPr>
          <p:nvPr/>
        </p:nvPicPr>
        <p:blipFill rotWithShape="1">
          <a:blip r:embed="rId2"/>
          <a:srcRect t="24098" b="19675"/>
          <a:stretch/>
        </p:blipFill>
        <p:spPr>
          <a:xfrm>
            <a:off x="-20219" y="962843"/>
            <a:ext cx="9130057" cy="2253466"/>
          </a:xfrm>
          <a:prstGeom prst="rect">
            <a:avLst/>
          </a:prstGeom>
        </p:spPr>
      </p:pic>
      <p:pic>
        <p:nvPicPr>
          <p:cNvPr id="9" name="Picture 8">
            <a:extLst>
              <a:ext uri="{FF2B5EF4-FFF2-40B4-BE49-F238E27FC236}">
                <a16:creationId xmlns:a16="http://schemas.microsoft.com/office/drawing/2014/main" id="{FB7CD1CC-D558-27FF-B3BE-DC16C76DD592}"/>
              </a:ext>
            </a:extLst>
          </p:cNvPr>
          <p:cNvPicPr>
            <a:picLocks noChangeAspect="1"/>
          </p:cNvPicPr>
          <p:nvPr/>
        </p:nvPicPr>
        <p:blipFill>
          <a:blip r:embed="rId3"/>
          <a:stretch>
            <a:fillRect/>
          </a:stretch>
        </p:blipFill>
        <p:spPr>
          <a:xfrm>
            <a:off x="3962416" y="3216309"/>
            <a:ext cx="2710644" cy="3641691"/>
          </a:xfrm>
          <a:prstGeom prst="rect">
            <a:avLst/>
          </a:prstGeom>
        </p:spPr>
      </p:pic>
      <p:pic>
        <p:nvPicPr>
          <p:cNvPr id="11" name="Picture 10">
            <a:extLst>
              <a:ext uri="{FF2B5EF4-FFF2-40B4-BE49-F238E27FC236}">
                <a16:creationId xmlns:a16="http://schemas.microsoft.com/office/drawing/2014/main" id="{5566D756-03C5-6436-6911-94CF0397CEF4}"/>
              </a:ext>
            </a:extLst>
          </p:cNvPr>
          <p:cNvPicPr>
            <a:picLocks noChangeAspect="1"/>
          </p:cNvPicPr>
          <p:nvPr/>
        </p:nvPicPr>
        <p:blipFill>
          <a:blip r:embed="rId4"/>
          <a:stretch>
            <a:fillRect/>
          </a:stretch>
        </p:blipFill>
        <p:spPr>
          <a:xfrm>
            <a:off x="7162731" y="3313136"/>
            <a:ext cx="1629265" cy="3411133"/>
          </a:xfrm>
          <a:prstGeom prst="rect">
            <a:avLst/>
          </a:prstGeom>
        </p:spPr>
      </p:pic>
    </p:spTree>
    <p:extLst>
      <p:ext uri="{BB962C8B-B14F-4D97-AF65-F5344CB8AC3E}">
        <p14:creationId xmlns:p14="http://schemas.microsoft.com/office/powerpoint/2010/main" val="242290832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ILIOPSOAS</a:t>
            </a:r>
            <a:endParaRPr lang="en-US" altLang="en-US" sz="2800" b="1" dirty="0">
              <a:solidFill>
                <a:srgbClr val="FF0000"/>
              </a:solidFill>
              <a:effectLst>
                <a:outerShdw blurRad="38100" dist="38100" dir="2700000" algn="tl">
                  <a:srgbClr val="C0C0C0"/>
                </a:outerShdw>
              </a:effectLst>
            </a:endParaRPr>
          </a:p>
        </p:txBody>
      </p:sp>
      <p:sp>
        <p:nvSpPr>
          <p:cNvPr id="4" name="TextBox 3">
            <a:extLst>
              <a:ext uri="{FF2B5EF4-FFF2-40B4-BE49-F238E27FC236}">
                <a16:creationId xmlns:a16="http://schemas.microsoft.com/office/drawing/2014/main" id="{68EFB203-D212-6E4A-DB3C-FBFA06CD8FDB}"/>
              </a:ext>
            </a:extLst>
          </p:cNvPr>
          <p:cNvSpPr txBox="1"/>
          <p:nvPr/>
        </p:nvSpPr>
        <p:spPr>
          <a:xfrm>
            <a:off x="30516" y="1295456"/>
            <a:ext cx="5410058" cy="4524315"/>
          </a:xfrm>
          <a:prstGeom prst="rect">
            <a:avLst/>
          </a:prstGeom>
          <a:noFill/>
        </p:spPr>
        <p:txBody>
          <a:bodyPr wrap="square">
            <a:spAutoFit/>
          </a:bodyPr>
          <a:lstStyle/>
          <a:p>
            <a:pPr marL="285750" indent="-285750">
              <a:buFontTx/>
              <a:buChar char="-"/>
            </a:pPr>
            <a:r>
              <a:rPr lang="en-GB" sz="1600" dirty="0"/>
              <a:t>Concentric contraction of the iliopsoas typically moves the free limb, producing flexion at the hip to lift the limb and initiate its forward swing during walking as the opposite limb accepts weight or to elevate the limb during climbing. </a:t>
            </a:r>
          </a:p>
          <a:p>
            <a:endParaRPr lang="en-GB" sz="1600" dirty="0"/>
          </a:p>
          <a:p>
            <a:pPr marL="285750" indent="-285750">
              <a:buFontTx/>
              <a:buChar char="-"/>
            </a:pPr>
            <a:r>
              <a:rPr lang="en-GB" sz="1600" dirty="0"/>
              <a:t>However, it is also capable of moving the trunk. Bilateral contraction of the iliopsoas muscles initiates flexion of the trunk at the hip on the fixed thigh—as when (incorrectly) doing sit-ups—and decreases the lumbar lordosis (curvature) of the vertebral column.</a:t>
            </a:r>
          </a:p>
          <a:p>
            <a:endParaRPr lang="en-GB" sz="1600" dirty="0"/>
          </a:p>
          <a:p>
            <a:pPr marL="285750" indent="-285750">
              <a:buFontTx/>
              <a:buChar char="-"/>
            </a:pPr>
            <a:r>
              <a:rPr lang="en-GB" sz="1600" dirty="0"/>
              <a:t> It is active during walking downhill, its eccentric contraction resisting acceleration. </a:t>
            </a:r>
          </a:p>
          <a:p>
            <a:pPr marL="285750" indent="-285750">
              <a:buFontTx/>
              <a:buChar char="-"/>
            </a:pPr>
            <a:endParaRPr lang="en-GB" sz="1600" dirty="0"/>
          </a:p>
          <a:p>
            <a:pPr marL="285750" indent="-285750">
              <a:buFontTx/>
              <a:buChar char="-"/>
            </a:pPr>
            <a:r>
              <a:rPr lang="en-GB" sz="1600" dirty="0"/>
              <a:t>The iliopsoas is also a postural muscle, active during standing in maintaining normal lumbar lordosis and resisting hyperextension of the hip joint.</a:t>
            </a:r>
          </a:p>
        </p:txBody>
      </p:sp>
      <p:pic>
        <p:nvPicPr>
          <p:cNvPr id="11" name="Picture 10">
            <a:extLst>
              <a:ext uri="{FF2B5EF4-FFF2-40B4-BE49-F238E27FC236}">
                <a16:creationId xmlns:a16="http://schemas.microsoft.com/office/drawing/2014/main" id="{5566D756-03C5-6436-6911-94CF0397CEF4}"/>
              </a:ext>
            </a:extLst>
          </p:cNvPr>
          <p:cNvPicPr>
            <a:picLocks noChangeAspect="1"/>
          </p:cNvPicPr>
          <p:nvPr/>
        </p:nvPicPr>
        <p:blipFill>
          <a:blip r:embed="rId2"/>
          <a:stretch>
            <a:fillRect/>
          </a:stretch>
        </p:blipFill>
        <p:spPr>
          <a:xfrm>
            <a:off x="6195997" y="685872"/>
            <a:ext cx="2948003" cy="6172128"/>
          </a:xfrm>
          <a:prstGeom prst="rect">
            <a:avLst/>
          </a:prstGeom>
        </p:spPr>
      </p:pic>
    </p:spTree>
    <p:extLst>
      <p:ext uri="{BB962C8B-B14F-4D97-AF65-F5344CB8AC3E}">
        <p14:creationId xmlns:p14="http://schemas.microsoft.com/office/powerpoint/2010/main" val="325374070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PECTINEUS</a:t>
            </a:r>
            <a:endParaRPr lang="en-US" altLang="en-US" sz="2800" b="1" dirty="0">
              <a:solidFill>
                <a:srgbClr val="FF0000"/>
              </a:solidFill>
              <a:effectLst>
                <a:outerShdw blurRad="38100" dist="38100" dir="2700000" algn="tl">
                  <a:srgbClr val="C0C0C0"/>
                </a:outerShdw>
              </a:effectLst>
            </a:endParaRPr>
          </a:p>
        </p:txBody>
      </p:sp>
      <p:sp>
        <p:nvSpPr>
          <p:cNvPr id="4" name="TextBox 3">
            <a:extLst>
              <a:ext uri="{FF2B5EF4-FFF2-40B4-BE49-F238E27FC236}">
                <a16:creationId xmlns:a16="http://schemas.microsoft.com/office/drawing/2014/main" id="{68EFB203-D212-6E4A-DB3C-FBFA06CD8FDB}"/>
              </a:ext>
            </a:extLst>
          </p:cNvPr>
          <p:cNvSpPr txBox="1"/>
          <p:nvPr/>
        </p:nvSpPr>
        <p:spPr>
          <a:xfrm>
            <a:off x="-35437" y="2421861"/>
            <a:ext cx="4384130" cy="3785652"/>
          </a:xfrm>
          <a:prstGeom prst="rect">
            <a:avLst/>
          </a:prstGeom>
          <a:noFill/>
        </p:spPr>
        <p:txBody>
          <a:bodyPr wrap="square">
            <a:spAutoFit/>
          </a:bodyPr>
          <a:lstStyle/>
          <a:p>
            <a:pPr marL="285750" indent="-285750">
              <a:buFontTx/>
              <a:buChar char="-"/>
            </a:pPr>
            <a:r>
              <a:rPr lang="en-GB" sz="1600" dirty="0"/>
              <a:t>The pectineus is a flat quadrangular muscle located in the anterior part of the superomedial aspect of the thigh.</a:t>
            </a:r>
          </a:p>
          <a:p>
            <a:endParaRPr lang="en-GB" sz="1600" dirty="0"/>
          </a:p>
          <a:p>
            <a:pPr marL="285750" indent="-285750">
              <a:buFontTx/>
              <a:buChar char="-"/>
            </a:pPr>
            <a:r>
              <a:rPr lang="en-GB" sz="1600" dirty="0"/>
              <a:t>It often appears to be composed of two layers, superficial and deep, and these are generally innervated by two different nerves. </a:t>
            </a:r>
          </a:p>
          <a:p>
            <a:pPr marL="285750" indent="-285750">
              <a:buFontTx/>
              <a:buChar char="-"/>
            </a:pPr>
            <a:endParaRPr lang="en-GB" sz="1600" dirty="0"/>
          </a:p>
          <a:p>
            <a:pPr marL="285750" indent="-285750">
              <a:buFontTx/>
              <a:buChar char="-"/>
            </a:pPr>
            <a:r>
              <a:rPr lang="en-GB" sz="1600" dirty="0"/>
              <a:t>Because of the dual nerve supply and the muscle’s actions (the pectineus adducts and flexes the thigh and assists in medial rotation of the thigh), it is actually a transitional muscle between the anterior and medial compartments.</a:t>
            </a:r>
          </a:p>
        </p:txBody>
      </p:sp>
      <p:pic>
        <p:nvPicPr>
          <p:cNvPr id="6" name="Picture 5">
            <a:extLst>
              <a:ext uri="{FF2B5EF4-FFF2-40B4-BE49-F238E27FC236}">
                <a16:creationId xmlns:a16="http://schemas.microsoft.com/office/drawing/2014/main" id="{30BD3F72-1DEA-7428-CF11-305A7CD22938}"/>
              </a:ext>
            </a:extLst>
          </p:cNvPr>
          <p:cNvPicPr>
            <a:picLocks noChangeAspect="1"/>
          </p:cNvPicPr>
          <p:nvPr/>
        </p:nvPicPr>
        <p:blipFill rotWithShape="1">
          <a:blip r:embed="rId2"/>
          <a:srcRect t="1977" b="73306"/>
          <a:stretch/>
        </p:blipFill>
        <p:spPr>
          <a:xfrm>
            <a:off x="-20219" y="685872"/>
            <a:ext cx="9130057" cy="990574"/>
          </a:xfrm>
          <a:prstGeom prst="rect">
            <a:avLst/>
          </a:prstGeom>
        </p:spPr>
      </p:pic>
      <p:pic>
        <p:nvPicPr>
          <p:cNvPr id="11" name="Picture 10">
            <a:extLst>
              <a:ext uri="{FF2B5EF4-FFF2-40B4-BE49-F238E27FC236}">
                <a16:creationId xmlns:a16="http://schemas.microsoft.com/office/drawing/2014/main" id="{5566D756-03C5-6436-6911-94CF0397CEF4}"/>
              </a:ext>
            </a:extLst>
          </p:cNvPr>
          <p:cNvPicPr>
            <a:picLocks noChangeAspect="1"/>
          </p:cNvPicPr>
          <p:nvPr/>
        </p:nvPicPr>
        <p:blipFill>
          <a:blip r:embed="rId3"/>
          <a:stretch>
            <a:fillRect/>
          </a:stretch>
        </p:blipFill>
        <p:spPr>
          <a:xfrm>
            <a:off x="6476950" y="1775245"/>
            <a:ext cx="2391244" cy="5006461"/>
          </a:xfrm>
          <a:prstGeom prst="rect">
            <a:avLst/>
          </a:prstGeom>
        </p:spPr>
      </p:pic>
      <p:pic>
        <p:nvPicPr>
          <p:cNvPr id="3" name="Picture 2">
            <a:extLst>
              <a:ext uri="{FF2B5EF4-FFF2-40B4-BE49-F238E27FC236}">
                <a16:creationId xmlns:a16="http://schemas.microsoft.com/office/drawing/2014/main" id="{722D039A-DCA4-C218-57DC-3DB6F21BA5F4}"/>
              </a:ext>
            </a:extLst>
          </p:cNvPr>
          <p:cNvPicPr>
            <a:picLocks noChangeAspect="1"/>
          </p:cNvPicPr>
          <p:nvPr/>
        </p:nvPicPr>
        <p:blipFill rotWithShape="1">
          <a:blip r:embed="rId4"/>
          <a:srcRect l="54878" t="13604" b="26051"/>
          <a:stretch/>
        </p:blipFill>
        <p:spPr>
          <a:xfrm>
            <a:off x="4201263" y="1866028"/>
            <a:ext cx="2553892" cy="2782406"/>
          </a:xfrm>
          <a:prstGeom prst="rect">
            <a:avLst/>
          </a:prstGeom>
        </p:spPr>
      </p:pic>
    </p:spTree>
    <p:extLst>
      <p:ext uri="{BB962C8B-B14F-4D97-AF65-F5344CB8AC3E}">
        <p14:creationId xmlns:p14="http://schemas.microsoft.com/office/powerpoint/2010/main" val="87282745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SARTORIUS</a:t>
            </a:r>
            <a:endParaRPr lang="en-US" altLang="en-US" sz="2800" b="1" dirty="0">
              <a:solidFill>
                <a:srgbClr val="FF0000"/>
              </a:solidFill>
              <a:effectLst>
                <a:outerShdw blurRad="38100" dist="38100" dir="2700000" algn="tl">
                  <a:srgbClr val="C0C0C0"/>
                </a:outerShdw>
              </a:effectLst>
            </a:endParaRPr>
          </a:p>
        </p:txBody>
      </p:sp>
      <p:sp>
        <p:nvSpPr>
          <p:cNvPr id="4" name="TextBox 3">
            <a:extLst>
              <a:ext uri="{FF2B5EF4-FFF2-40B4-BE49-F238E27FC236}">
                <a16:creationId xmlns:a16="http://schemas.microsoft.com/office/drawing/2014/main" id="{68EFB203-D212-6E4A-DB3C-FBFA06CD8FDB}"/>
              </a:ext>
            </a:extLst>
          </p:cNvPr>
          <p:cNvSpPr txBox="1"/>
          <p:nvPr/>
        </p:nvSpPr>
        <p:spPr>
          <a:xfrm>
            <a:off x="1" y="2316508"/>
            <a:ext cx="4495802" cy="4278094"/>
          </a:xfrm>
          <a:prstGeom prst="rect">
            <a:avLst/>
          </a:prstGeom>
          <a:noFill/>
        </p:spPr>
        <p:txBody>
          <a:bodyPr wrap="square">
            <a:spAutoFit/>
          </a:bodyPr>
          <a:lstStyle/>
          <a:p>
            <a:pPr marL="285750" indent="-285750">
              <a:buFontTx/>
              <a:buChar char="-"/>
            </a:pPr>
            <a:r>
              <a:rPr lang="en-GB" sz="1600" dirty="0"/>
              <a:t>The sartorius, the “tailor’s muscle” (</a:t>
            </a:r>
            <a:r>
              <a:rPr lang="en-GB" sz="1600" dirty="0" err="1"/>
              <a:t>latin</a:t>
            </a:r>
            <a:r>
              <a:rPr lang="en-GB" sz="1600" dirty="0"/>
              <a:t>: </a:t>
            </a:r>
            <a:r>
              <a:rPr lang="en-GB" sz="1600" dirty="0" err="1"/>
              <a:t>sartus</a:t>
            </a:r>
            <a:r>
              <a:rPr lang="en-GB" sz="1600" dirty="0"/>
              <a:t>, patched or repaired), is long and ribbon-like. It passes lateral to medial across the </a:t>
            </a:r>
            <a:r>
              <a:rPr lang="en-GB" sz="1600" dirty="0" err="1"/>
              <a:t>supero</a:t>
            </a:r>
            <a:r>
              <a:rPr lang="en-GB" sz="1600" dirty="0"/>
              <a:t>-anterior part of the thigh.</a:t>
            </a:r>
          </a:p>
          <a:p>
            <a:endParaRPr lang="en-GB" sz="1600" dirty="0"/>
          </a:p>
          <a:p>
            <a:pPr marL="285750" indent="-285750">
              <a:buFontTx/>
              <a:buChar char="-"/>
            </a:pPr>
            <a:r>
              <a:rPr lang="en-GB" sz="1600" dirty="0"/>
              <a:t>The sartorius lies superficially in within its own relatively distinct fascial sheath. </a:t>
            </a:r>
          </a:p>
          <a:p>
            <a:pPr marL="285750" indent="-285750">
              <a:buFontTx/>
              <a:buChar char="-"/>
            </a:pPr>
            <a:endParaRPr lang="en-GB" sz="1600" dirty="0"/>
          </a:p>
          <a:p>
            <a:pPr marL="285750" indent="-285750">
              <a:buFontTx/>
              <a:buChar char="-"/>
            </a:pPr>
            <a:r>
              <a:rPr lang="en-GB" sz="1600" dirty="0"/>
              <a:t>The sartorius, the longest muscle in the body, acts across two joints. It flexes the hip joint and participates in flexion of the knee joint. It also weakly abducts the thigh and laterally rotates it.</a:t>
            </a:r>
          </a:p>
          <a:p>
            <a:pPr marL="285750" indent="-285750">
              <a:buFontTx/>
              <a:buChar char="-"/>
            </a:pPr>
            <a:endParaRPr lang="en-GB" sz="1600" dirty="0"/>
          </a:p>
          <a:p>
            <a:pPr marL="285750" indent="-285750">
              <a:buFontTx/>
              <a:buChar char="-"/>
            </a:pPr>
            <a:r>
              <a:rPr lang="en-GB" sz="1600" dirty="0"/>
              <a:t> The actions of both sartorius muscles bring the lower limbs into the cross-legged sitting position</a:t>
            </a:r>
          </a:p>
        </p:txBody>
      </p:sp>
      <p:pic>
        <p:nvPicPr>
          <p:cNvPr id="6" name="Picture 5">
            <a:extLst>
              <a:ext uri="{FF2B5EF4-FFF2-40B4-BE49-F238E27FC236}">
                <a16:creationId xmlns:a16="http://schemas.microsoft.com/office/drawing/2014/main" id="{30BD3F72-1DEA-7428-CF11-305A7CD22938}"/>
              </a:ext>
            </a:extLst>
          </p:cNvPr>
          <p:cNvPicPr>
            <a:picLocks noChangeAspect="1"/>
          </p:cNvPicPr>
          <p:nvPr/>
        </p:nvPicPr>
        <p:blipFill rotWithShape="1">
          <a:blip r:embed="rId2"/>
          <a:srcRect t="1977" b="88516"/>
          <a:stretch/>
        </p:blipFill>
        <p:spPr>
          <a:xfrm>
            <a:off x="-20219" y="685872"/>
            <a:ext cx="9130057" cy="380990"/>
          </a:xfrm>
          <a:prstGeom prst="rect">
            <a:avLst/>
          </a:prstGeom>
        </p:spPr>
      </p:pic>
      <p:pic>
        <p:nvPicPr>
          <p:cNvPr id="11" name="Picture 10">
            <a:extLst>
              <a:ext uri="{FF2B5EF4-FFF2-40B4-BE49-F238E27FC236}">
                <a16:creationId xmlns:a16="http://schemas.microsoft.com/office/drawing/2014/main" id="{5566D756-03C5-6436-6911-94CF0397CEF4}"/>
              </a:ext>
            </a:extLst>
          </p:cNvPr>
          <p:cNvPicPr>
            <a:picLocks noChangeAspect="1"/>
          </p:cNvPicPr>
          <p:nvPr/>
        </p:nvPicPr>
        <p:blipFill>
          <a:blip r:embed="rId3"/>
          <a:stretch>
            <a:fillRect/>
          </a:stretch>
        </p:blipFill>
        <p:spPr>
          <a:xfrm>
            <a:off x="6476950" y="1775245"/>
            <a:ext cx="2391244" cy="5006461"/>
          </a:xfrm>
          <a:prstGeom prst="rect">
            <a:avLst/>
          </a:prstGeom>
        </p:spPr>
      </p:pic>
      <p:pic>
        <p:nvPicPr>
          <p:cNvPr id="2" name="Picture 1">
            <a:extLst>
              <a:ext uri="{FF2B5EF4-FFF2-40B4-BE49-F238E27FC236}">
                <a16:creationId xmlns:a16="http://schemas.microsoft.com/office/drawing/2014/main" id="{616E6369-CDD3-D87C-5F0A-799C098C6A0C}"/>
              </a:ext>
            </a:extLst>
          </p:cNvPr>
          <p:cNvPicPr>
            <a:picLocks noChangeAspect="1"/>
          </p:cNvPicPr>
          <p:nvPr/>
        </p:nvPicPr>
        <p:blipFill rotWithShape="1">
          <a:blip r:embed="rId2"/>
          <a:srcRect t="78183" b="-1000"/>
          <a:stretch/>
        </p:blipFill>
        <p:spPr>
          <a:xfrm>
            <a:off x="13823" y="1066862"/>
            <a:ext cx="9130057" cy="914376"/>
          </a:xfrm>
          <a:prstGeom prst="rect">
            <a:avLst/>
          </a:prstGeom>
        </p:spPr>
      </p:pic>
      <p:pic>
        <p:nvPicPr>
          <p:cNvPr id="7" name="Picture 6">
            <a:extLst>
              <a:ext uri="{FF2B5EF4-FFF2-40B4-BE49-F238E27FC236}">
                <a16:creationId xmlns:a16="http://schemas.microsoft.com/office/drawing/2014/main" id="{67EA3C02-FF10-BB87-8BEE-D9F12990A482}"/>
              </a:ext>
            </a:extLst>
          </p:cNvPr>
          <p:cNvPicPr>
            <a:picLocks noChangeAspect="1"/>
          </p:cNvPicPr>
          <p:nvPr/>
        </p:nvPicPr>
        <p:blipFill>
          <a:blip r:embed="rId4"/>
          <a:stretch>
            <a:fillRect/>
          </a:stretch>
        </p:blipFill>
        <p:spPr>
          <a:xfrm>
            <a:off x="4459669" y="1981238"/>
            <a:ext cx="2000260" cy="4621289"/>
          </a:xfrm>
          <a:prstGeom prst="rect">
            <a:avLst/>
          </a:prstGeom>
        </p:spPr>
      </p:pic>
    </p:spTree>
    <p:extLst>
      <p:ext uri="{BB962C8B-B14F-4D97-AF65-F5344CB8AC3E}">
        <p14:creationId xmlns:p14="http://schemas.microsoft.com/office/powerpoint/2010/main" val="228119563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QUADRICEPS FEMORIS</a:t>
            </a:r>
            <a:endParaRPr lang="en-US" altLang="en-US" sz="2800" b="1" dirty="0">
              <a:solidFill>
                <a:srgbClr val="FF0000"/>
              </a:solidFill>
              <a:effectLst>
                <a:outerShdw blurRad="38100" dist="38100" dir="2700000" algn="tl">
                  <a:srgbClr val="C0C0C0"/>
                </a:outerShdw>
              </a:effectLst>
            </a:endParaRPr>
          </a:p>
        </p:txBody>
      </p:sp>
      <p:pic>
        <p:nvPicPr>
          <p:cNvPr id="11" name="Picture 10">
            <a:extLst>
              <a:ext uri="{FF2B5EF4-FFF2-40B4-BE49-F238E27FC236}">
                <a16:creationId xmlns:a16="http://schemas.microsoft.com/office/drawing/2014/main" id="{5566D756-03C5-6436-6911-94CF0397CEF4}"/>
              </a:ext>
            </a:extLst>
          </p:cNvPr>
          <p:cNvPicPr>
            <a:picLocks noChangeAspect="1"/>
          </p:cNvPicPr>
          <p:nvPr/>
        </p:nvPicPr>
        <p:blipFill>
          <a:blip r:embed="rId2"/>
          <a:stretch>
            <a:fillRect/>
          </a:stretch>
        </p:blipFill>
        <p:spPr>
          <a:xfrm>
            <a:off x="6934138" y="3271986"/>
            <a:ext cx="1676356" cy="3509726"/>
          </a:xfrm>
          <a:prstGeom prst="rect">
            <a:avLst/>
          </a:prstGeom>
        </p:spPr>
      </p:pic>
      <p:pic>
        <p:nvPicPr>
          <p:cNvPr id="3" name="Picture 2">
            <a:extLst>
              <a:ext uri="{FF2B5EF4-FFF2-40B4-BE49-F238E27FC236}">
                <a16:creationId xmlns:a16="http://schemas.microsoft.com/office/drawing/2014/main" id="{450FF10C-DEFA-6A6C-A62C-A636F0738418}"/>
              </a:ext>
            </a:extLst>
          </p:cNvPr>
          <p:cNvPicPr>
            <a:picLocks noChangeAspect="1"/>
          </p:cNvPicPr>
          <p:nvPr/>
        </p:nvPicPr>
        <p:blipFill>
          <a:blip r:embed="rId3"/>
          <a:stretch>
            <a:fillRect/>
          </a:stretch>
        </p:blipFill>
        <p:spPr>
          <a:xfrm>
            <a:off x="298802" y="579526"/>
            <a:ext cx="8569392" cy="2608077"/>
          </a:xfrm>
          <a:prstGeom prst="rect">
            <a:avLst/>
          </a:prstGeom>
        </p:spPr>
      </p:pic>
      <p:pic>
        <p:nvPicPr>
          <p:cNvPr id="5" name="Picture 4">
            <a:extLst>
              <a:ext uri="{FF2B5EF4-FFF2-40B4-BE49-F238E27FC236}">
                <a16:creationId xmlns:a16="http://schemas.microsoft.com/office/drawing/2014/main" id="{539BC015-5F50-B465-201D-B012B5746325}"/>
              </a:ext>
            </a:extLst>
          </p:cNvPr>
          <p:cNvPicPr>
            <a:picLocks noChangeAspect="1"/>
          </p:cNvPicPr>
          <p:nvPr/>
        </p:nvPicPr>
        <p:blipFill>
          <a:blip r:embed="rId4"/>
          <a:stretch>
            <a:fillRect/>
          </a:stretch>
        </p:blipFill>
        <p:spPr>
          <a:xfrm>
            <a:off x="228714" y="3606300"/>
            <a:ext cx="6629226" cy="2841097"/>
          </a:xfrm>
          <a:prstGeom prst="rect">
            <a:avLst/>
          </a:prstGeom>
        </p:spPr>
      </p:pic>
    </p:spTree>
    <p:extLst>
      <p:ext uri="{BB962C8B-B14F-4D97-AF65-F5344CB8AC3E}">
        <p14:creationId xmlns:p14="http://schemas.microsoft.com/office/powerpoint/2010/main" val="164725059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QUADRICEPS FEMORIS</a:t>
            </a:r>
            <a:endParaRPr lang="en-US" altLang="en-US" sz="2800" b="1" dirty="0">
              <a:solidFill>
                <a:srgbClr val="FF0000"/>
              </a:solidFill>
              <a:effectLst>
                <a:outerShdw blurRad="38100" dist="38100" dir="2700000" algn="tl">
                  <a:srgbClr val="C0C0C0"/>
                </a:outerShdw>
              </a:effectLst>
            </a:endParaRPr>
          </a:p>
        </p:txBody>
      </p:sp>
      <p:sp>
        <p:nvSpPr>
          <p:cNvPr id="9" name="TextBox 8">
            <a:extLst>
              <a:ext uri="{FF2B5EF4-FFF2-40B4-BE49-F238E27FC236}">
                <a16:creationId xmlns:a16="http://schemas.microsoft.com/office/drawing/2014/main" id="{B6F1F4A7-D2FF-D3C1-B260-4C3BD47EFBBB}"/>
              </a:ext>
            </a:extLst>
          </p:cNvPr>
          <p:cNvSpPr txBox="1"/>
          <p:nvPr/>
        </p:nvSpPr>
        <p:spPr>
          <a:xfrm>
            <a:off x="0" y="685872"/>
            <a:ext cx="9144000" cy="3785652"/>
          </a:xfrm>
          <a:prstGeom prst="rect">
            <a:avLst/>
          </a:prstGeom>
          <a:noFill/>
        </p:spPr>
        <p:txBody>
          <a:bodyPr wrap="square">
            <a:spAutoFit/>
          </a:bodyPr>
          <a:lstStyle/>
          <a:p>
            <a:pPr marL="285750" indent="-285750">
              <a:buFontTx/>
              <a:buChar char="-"/>
            </a:pPr>
            <a:r>
              <a:rPr lang="en-GB" sz="1600" dirty="0"/>
              <a:t>Collectively, the quadriceps is a two-joint muscle capable of producing action at both the hip and knee. </a:t>
            </a:r>
          </a:p>
          <a:p>
            <a:endParaRPr lang="en-GB" sz="1600" dirty="0"/>
          </a:p>
          <a:p>
            <a:pPr marL="285750" indent="-285750">
              <a:buFontTx/>
              <a:buChar char="-"/>
            </a:pPr>
            <a:r>
              <a:rPr lang="en-GB" sz="1600" dirty="0"/>
              <a:t>It is the great extensor of the leg, important during rising from sitting or squatting, during climbing and walking up stairs, and for acceleration and projection (running and jumping) when it is lifting or moving the body’s weight. </a:t>
            </a:r>
          </a:p>
          <a:p>
            <a:pPr marL="285750" indent="-285750">
              <a:buFontTx/>
              <a:buChar char="-"/>
            </a:pPr>
            <a:endParaRPr lang="en-GB" sz="1600" dirty="0"/>
          </a:p>
          <a:p>
            <a:pPr marL="285750" indent="-285750">
              <a:buFontTx/>
              <a:buChar char="-"/>
            </a:pPr>
            <a:r>
              <a:rPr lang="en-GB" sz="1600" dirty="0"/>
              <a:t>Consequently, it may be three times stronger than its antagonistic muscle group, the hamstrings.</a:t>
            </a:r>
          </a:p>
          <a:p>
            <a:pPr marL="285750" indent="-285750">
              <a:buFontTx/>
              <a:buChar char="-"/>
            </a:pPr>
            <a:r>
              <a:rPr lang="en-GB" sz="1600" dirty="0"/>
              <a:t>It also functions as a fixator during bent-knee sports, such as skiing and tennis, and contracts eccentrically during downhill walking and descending stairs.</a:t>
            </a:r>
          </a:p>
          <a:p>
            <a:r>
              <a:rPr lang="en-GB" sz="1600" dirty="0"/>
              <a:t> </a:t>
            </a:r>
          </a:p>
          <a:p>
            <a:pPr marL="285750" indent="-285750">
              <a:buFontTx/>
              <a:buChar char="-"/>
            </a:pPr>
            <a:r>
              <a:rPr lang="en-GB" sz="1600" dirty="0"/>
              <a:t>Testing the quadriceps is performed with the person in the supine position with the knee partly flexed. The person extends the knee against resistance. During the test, contraction of the rectus femoris should be observable and palpable if the muscle is acting normally, indicating that its nerve supply is intact.</a:t>
            </a:r>
          </a:p>
        </p:txBody>
      </p:sp>
      <p:pic>
        <p:nvPicPr>
          <p:cNvPr id="7" name="Picture 6">
            <a:extLst>
              <a:ext uri="{FF2B5EF4-FFF2-40B4-BE49-F238E27FC236}">
                <a16:creationId xmlns:a16="http://schemas.microsoft.com/office/drawing/2014/main" id="{55967A4A-E657-8C64-252F-DED6093BEA80}"/>
              </a:ext>
            </a:extLst>
          </p:cNvPr>
          <p:cNvPicPr>
            <a:picLocks noChangeAspect="1"/>
          </p:cNvPicPr>
          <p:nvPr/>
        </p:nvPicPr>
        <p:blipFill>
          <a:blip r:embed="rId2"/>
          <a:stretch>
            <a:fillRect/>
          </a:stretch>
        </p:blipFill>
        <p:spPr>
          <a:xfrm>
            <a:off x="4267208" y="4173182"/>
            <a:ext cx="3947407" cy="2684818"/>
          </a:xfrm>
          <a:prstGeom prst="rect">
            <a:avLst/>
          </a:prstGeom>
        </p:spPr>
      </p:pic>
    </p:spTree>
    <p:extLst>
      <p:ext uri="{BB962C8B-B14F-4D97-AF65-F5344CB8AC3E}">
        <p14:creationId xmlns:p14="http://schemas.microsoft.com/office/powerpoint/2010/main" val="339617045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QUADRICEPS FEMORIS</a:t>
            </a:r>
            <a:endParaRPr lang="en-U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539BC015-5F50-B465-201D-B012B5746325}"/>
              </a:ext>
            </a:extLst>
          </p:cNvPr>
          <p:cNvPicPr>
            <a:picLocks noChangeAspect="1"/>
          </p:cNvPicPr>
          <p:nvPr/>
        </p:nvPicPr>
        <p:blipFill>
          <a:blip r:embed="rId2"/>
          <a:stretch>
            <a:fillRect/>
          </a:stretch>
        </p:blipFill>
        <p:spPr>
          <a:xfrm>
            <a:off x="685902" y="3175944"/>
            <a:ext cx="8076988" cy="3461566"/>
          </a:xfrm>
          <a:prstGeom prst="rect">
            <a:avLst/>
          </a:prstGeom>
        </p:spPr>
      </p:pic>
      <p:sp>
        <p:nvSpPr>
          <p:cNvPr id="9" name="TextBox 8">
            <a:extLst>
              <a:ext uri="{FF2B5EF4-FFF2-40B4-BE49-F238E27FC236}">
                <a16:creationId xmlns:a16="http://schemas.microsoft.com/office/drawing/2014/main" id="{B6F1F4A7-D2FF-D3C1-B260-4C3BD47EFBBB}"/>
              </a:ext>
            </a:extLst>
          </p:cNvPr>
          <p:cNvSpPr txBox="1"/>
          <p:nvPr/>
        </p:nvSpPr>
        <p:spPr>
          <a:xfrm>
            <a:off x="0" y="914466"/>
            <a:ext cx="9144000" cy="2308324"/>
          </a:xfrm>
          <a:prstGeom prst="rect">
            <a:avLst/>
          </a:prstGeom>
          <a:noFill/>
        </p:spPr>
        <p:txBody>
          <a:bodyPr wrap="square">
            <a:spAutoFit/>
          </a:bodyPr>
          <a:lstStyle/>
          <a:p>
            <a:pPr marL="285750" indent="-285750">
              <a:buFontTx/>
              <a:buChar char="-"/>
            </a:pPr>
            <a:r>
              <a:rPr lang="en-GB" sz="1600" dirty="0"/>
              <a:t>Because of attachments of </a:t>
            </a:r>
            <a:r>
              <a:rPr lang="en-GB" sz="1600" b="1" dirty="0">
                <a:highlight>
                  <a:srgbClr val="FFFF00"/>
                </a:highlight>
              </a:rPr>
              <a:t>rectus femoris</a:t>
            </a:r>
            <a:r>
              <a:rPr lang="en-GB" sz="1600" dirty="0">
                <a:highlight>
                  <a:srgbClr val="FFFF00"/>
                </a:highlight>
              </a:rPr>
              <a:t> </a:t>
            </a:r>
            <a:r>
              <a:rPr lang="en-GB" sz="1600" dirty="0"/>
              <a:t>to the hip bone and tibia via the patellar ligament, it crosses two joints; hence, it is capable of flexing the thigh at the hip joint and extending the leg at the knee joint. </a:t>
            </a:r>
          </a:p>
          <a:p>
            <a:pPr marL="285750" indent="-285750">
              <a:buFontTx/>
              <a:buChar char="-"/>
            </a:pPr>
            <a:endParaRPr lang="en-GB" sz="1600" dirty="0"/>
          </a:p>
          <a:p>
            <a:pPr marL="285750" indent="-285750">
              <a:buFontTx/>
              <a:buChar char="-"/>
            </a:pPr>
            <a:r>
              <a:rPr lang="en-GB" sz="1600" dirty="0"/>
              <a:t>The rectus femoris is the only part of the quadriceps that crosses the hip joint, and as a hip flexor, it acts with and like the iliopsoas during the </a:t>
            </a:r>
            <a:r>
              <a:rPr lang="en-GB" sz="1600" dirty="0" err="1"/>
              <a:t>preswing</a:t>
            </a:r>
            <a:r>
              <a:rPr lang="en-GB" sz="1600" dirty="0"/>
              <a:t> and initial swing phases of walking</a:t>
            </a:r>
          </a:p>
          <a:p>
            <a:endParaRPr lang="en-GB" sz="1600" dirty="0"/>
          </a:p>
          <a:p>
            <a:pPr marL="285750" indent="-285750">
              <a:buFontTx/>
              <a:buChar char="-"/>
            </a:pPr>
            <a:r>
              <a:rPr lang="en-GB" sz="1600" dirty="0"/>
              <a:t>The rectus femoris is susceptible to injury and avulsion from the anterior inferior iliac spine during kicking, hence the name “kicking muscle.”</a:t>
            </a:r>
            <a:endParaRPr lang="en-GB" sz="1600" dirty="0">
              <a:highlight>
                <a:srgbClr val="FFFF00"/>
              </a:highlight>
            </a:endParaRPr>
          </a:p>
        </p:txBody>
      </p:sp>
    </p:spTree>
    <p:extLst>
      <p:ext uri="{BB962C8B-B14F-4D97-AF65-F5344CB8AC3E}">
        <p14:creationId xmlns:p14="http://schemas.microsoft.com/office/powerpoint/2010/main" val="336107229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QUADRICEPS FEMORIS</a:t>
            </a:r>
            <a:endParaRPr lang="en-U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539BC015-5F50-B465-201D-B012B5746325}"/>
              </a:ext>
            </a:extLst>
          </p:cNvPr>
          <p:cNvPicPr>
            <a:picLocks noChangeAspect="1"/>
          </p:cNvPicPr>
          <p:nvPr/>
        </p:nvPicPr>
        <p:blipFill>
          <a:blip r:embed="rId2"/>
          <a:stretch>
            <a:fillRect/>
          </a:stretch>
        </p:blipFill>
        <p:spPr>
          <a:xfrm>
            <a:off x="685902" y="3175944"/>
            <a:ext cx="8076988" cy="3461566"/>
          </a:xfrm>
          <a:prstGeom prst="rect">
            <a:avLst/>
          </a:prstGeom>
        </p:spPr>
      </p:pic>
      <p:sp>
        <p:nvSpPr>
          <p:cNvPr id="9" name="TextBox 8">
            <a:extLst>
              <a:ext uri="{FF2B5EF4-FFF2-40B4-BE49-F238E27FC236}">
                <a16:creationId xmlns:a16="http://schemas.microsoft.com/office/drawing/2014/main" id="{B6F1F4A7-D2FF-D3C1-B260-4C3BD47EFBBB}"/>
              </a:ext>
            </a:extLst>
          </p:cNvPr>
          <p:cNvSpPr txBox="1"/>
          <p:nvPr/>
        </p:nvSpPr>
        <p:spPr>
          <a:xfrm>
            <a:off x="0" y="733799"/>
            <a:ext cx="9144000" cy="2308324"/>
          </a:xfrm>
          <a:prstGeom prst="rect">
            <a:avLst/>
          </a:prstGeom>
          <a:noFill/>
        </p:spPr>
        <p:txBody>
          <a:bodyPr wrap="square">
            <a:spAutoFit/>
          </a:bodyPr>
          <a:lstStyle/>
          <a:p>
            <a:pPr marL="285750" indent="-285750">
              <a:buFontTx/>
              <a:buChar char="-"/>
            </a:pPr>
            <a:r>
              <a:rPr lang="en-GB" sz="1600" b="1" dirty="0">
                <a:highlight>
                  <a:srgbClr val="FFFF00"/>
                </a:highlight>
              </a:rPr>
              <a:t>Vastus lateralis</a:t>
            </a:r>
            <a:r>
              <a:rPr lang="en-GB" sz="1600" dirty="0"/>
              <a:t>, the largest component of the quadriceps, lies on the lateral side of the thigh.</a:t>
            </a:r>
          </a:p>
          <a:p>
            <a:pPr marL="285750" indent="-285750">
              <a:buFontTx/>
              <a:buChar char="-"/>
            </a:pPr>
            <a:r>
              <a:rPr lang="en-GB" sz="1600" b="1" dirty="0">
                <a:highlight>
                  <a:srgbClr val="FFFF00"/>
                </a:highlight>
              </a:rPr>
              <a:t>Vastus medialis </a:t>
            </a:r>
            <a:r>
              <a:rPr lang="en-GB" sz="1600" dirty="0"/>
              <a:t>covers the medial side of the thigh. </a:t>
            </a:r>
          </a:p>
          <a:p>
            <a:pPr marL="285750" indent="-285750">
              <a:buFontTx/>
              <a:buChar char="-"/>
            </a:pPr>
            <a:r>
              <a:rPr lang="en-GB" sz="1600" b="1" dirty="0">
                <a:highlight>
                  <a:srgbClr val="FFFF00"/>
                </a:highlight>
              </a:rPr>
              <a:t>Vastus intermedius </a:t>
            </a:r>
            <a:r>
              <a:rPr lang="en-GB" sz="1600" dirty="0"/>
              <a:t>lies deep to the rectus femoris, between the vast. med. and vast. lateral.</a:t>
            </a:r>
          </a:p>
          <a:p>
            <a:pPr marL="285750" indent="-285750">
              <a:buFontTx/>
              <a:buChar char="-"/>
            </a:pPr>
            <a:endParaRPr lang="en-GB" sz="1600" dirty="0">
              <a:highlight>
                <a:srgbClr val="FFFF00"/>
              </a:highlight>
            </a:endParaRPr>
          </a:p>
          <a:p>
            <a:pPr marL="285750" indent="-285750">
              <a:buFontTx/>
              <a:buChar char="-"/>
            </a:pPr>
            <a:r>
              <a:rPr lang="en-GB" sz="1600" dirty="0"/>
              <a:t>The small, flat </a:t>
            </a:r>
            <a:r>
              <a:rPr lang="en-GB" sz="1600" b="1" dirty="0">
                <a:highlight>
                  <a:srgbClr val="FFFF00"/>
                </a:highlight>
              </a:rPr>
              <a:t>m. </a:t>
            </a:r>
            <a:r>
              <a:rPr lang="en-GB" sz="1600" b="1" dirty="0" err="1">
                <a:highlight>
                  <a:srgbClr val="FFFF00"/>
                </a:highlight>
              </a:rPr>
              <a:t>articularis</a:t>
            </a:r>
            <a:r>
              <a:rPr lang="en-GB" sz="1600" b="1" dirty="0">
                <a:highlight>
                  <a:srgbClr val="FFFF00"/>
                </a:highlight>
              </a:rPr>
              <a:t> genus (articular muscle of the knee</a:t>
            </a:r>
            <a:r>
              <a:rPr lang="en-GB" sz="1600" dirty="0">
                <a:highlight>
                  <a:srgbClr val="FFFF00"/>
                </a:highlight>
              </a:rPr>
              <a:t>), is </a:t>
            </a:r>
            <a:r>
              <a:rPr lang="en-GB" sz="1600" dirty="0"/>
              <a:t>a derivative of the vastus intermedius, attach superiorly to the inferior part of the anterior aspect of the femur and inferiorly to the synovial membrane of the knee joint and the wall of the suprapatellar bursa.</a:t>
            </a:r>
          </a:p>
          <a:p>
            <a:pPr marL="285750" indent="-285750">
              <a:buFontTx/>
              <a:buChar char="-"/>
            </a:pPr>
            <a:r>
              <a:rPr lang="en-GB" sz="1600" dirty="0"/>
              <a:t>Pulls the synovial membrane superiorly during extension of the leg, thereby preventing folds of the membrane from being compressed between the femur and the patella within the knee joint.</a:t>
            </a:r>
            <a:endParaRPr lang="en-GB" sz="1600" dirty="0">
              <a:highlight>
                <a:srgbClr val="FFFF00"/>
              </a:highlight>
            </a:endParaRPr>
          </a:p>
        </p:txBody>
      </p:sp>
    </p:spTree>
    <p:extLst>
      <p:ext uri="{BB962C8B-B14F-4D97-AF65-F5344CB8AC3E}">
        <p14:creationId xmlns:p14="http://schemas.microsoft.com/office/powerpoint/2010/main" val="427217910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QUADRICEPS FEMORIS</a:t>
            </a:r>
            <a:endParaRPr lang="en-U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539BC015-5F50-B465-201D-B012B5746325}"/>
              </a:ext>
            </a:extLst>
          </p:cNvPr>
          <p:cNvPicPr>
            <a:picLocks noChangeAspect="1"/>
          </p:cNvPicPr>
          <p:nvPr/>
        </p:nvPicPr>
        <p:blipFill>
          <a:blip r:embed="rId2"/>
          <a:stretch>
            <a:fillRect/>
          </a:stretch>
        </p:blipFill>
        <p:spPr>
          <a:xfrm>
            <a:off x="685902" y="3175944"/>
            <a:ext cx="8076988" cy="3461566"/>
          </a:xfrm>
          <a:prstGeom prst="rect">
            <a:avLst/>
          </a:prstGeom>
        </p:spPr>
      </p:pic>
      <p:sp>
        <p:nvSpPr>
          <p:cNvPr id="9" name="TextBox 8">
            <a:extLst>
              <a:ext uri="{FF2B5EF4-FFF2-40B4-BE49-F238E27FC236}">
                <a16:creationId xmlns:a16="http://schemas.microsoft.com/office/drawing/2014/main" id="{B6F1F4A7-D2FF-D3C1-B260-4C3BD47EFBBB}"/>
              </a:ext>
            </a:extLst>
          </p:cNvPr>
          <p:cNvSpPr txBox="1"/>
          <p:nvPr/>
        </p:nvSpPr>
        <p:spPr>
          <a:xfrm>
            <a:off x="-25426" y="641785"/>
            <a:ext cx="9144000" cy="2554545"/>
          </a:xfrm>
          <a:prstGeom prst="rect">
            <a:avLst/>
          </a:prstGeom>
          <a:noFill/>
        </p:spPr>
        <p:txBody>
          <a:bodyPr wrap="square">
            <a:spAutoFit/>
          </a:bodyPr>
          <a:lstStyle/>
          <a:p>
            <a:pPr marL="285750" indent="-285750">
              <a:buFontTx/>
              <a:buChar char="-"/>
            </a:pPr>
            <a:r>
              <a:rPr lang="en-GB" sz="1600" dirty="0"/>
              <a:t>The tendons of the four parts of the quadriceps unite in the distal portion of the thigh to form a single, strong, broad </a:t>
            </a:r>
            <a:r>
              <a:rPr lang="en-GB" sz="1600" b="1" dirty="0"/>
              <a:t>quadriceps tendon</a:t>
            </a:r>
            <a:r>
              <a:rPr lang="en-GB" sz="1600" dirty="0"/>
              <a:t>. The </a:t>
            </a:r>
            <a:r>
              <a:rPr lang="en-GB" sz="1600" b="1" dirty="0"/>
              <a:t>patellar ligament (ligamentum patellae)</a:t>
            </a:r>
            <a:r>
              <a:rPr lang="en-GB" sz="1600" dirty="0"/>
              <a:t> is the continuation of the quadriceps tendon in which the patella, the largest sesamoid bone in the body, is embedded. Distally, the patellar ligament is attached to the tibial tuberosity. </a:t>
            </a:r>
          </a:p>
          <a:p>
            <a:pPr marL="285750" indent="-285750">
              <a:buFontTx/>
              <a:buChar char="-"/>
            </a:pPr>
            <a:endParaRPr lang="en-GB" sz="1600" dirty="0"/>
          </a:p>
          <a:p>
            <a:pPr marL="285750" indent="-285750">
              <a:buFontTx/>
              <a:buChar char="-"/>
            </a:pPr>
            <a:r>
              <a:rPr lang="en-GB" sz="1600" dirty="0"/>
              <a:t>The medial and lateral </a:t>
            </a:r>
            <a:r>
              <a:rPr lang="en-GB" sz="1600" dirty="0" err="1"/>
              <a:t>vasti</a:t>
            </a:r>
            <a:r>
              <a:rPr lang="en-GB" sz="1600" dirty="0"/>
              <a:t> muscles also attach independently to the patella and form aponeuroses, the </a:t>
            </a:r>
            <a:r>
              <a:rPr lang="en-GB" sz="1600" b="1" dirty="0"/>
              <a:t>medial and lateral patellar retinacula</a:t>
            </a:r>
            <a:r>
              <a:rPr lang="en-GB" sz="1600" dirty="0"/>
              <a:t>, which reinforce the joint capsule of the knee joint on each side of the patella </a:t>
            </a:r>
            <a:r>
              <a:rPr lang="en-GB" sz="1600" dirty="0" err="1"/>
              <a:t>en</a:t>
            </a:r>
            <a:r>
              <a:rPr lang="en-GB" sz="1600" dirty="0"/>
              <a:t> route to attachment to the anterior border of the tibial plateau. The retinacula also play a role in keeping the patella aligned over the patellar surface of the femur.</a:t>
            </a:r>
          </a:p>
        </p:txBody>
      </p:sp>
    </p:spTree>
    <p:extLst>
      <p:ext uri="{BB962C8B-B14F-4D97-AF65-F5344CB8AC3E}">
        <p14:creationId xmlns:p14="http://schemas.microsoft.com/office/powerpoint/2010/main" val="126899176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371684" y="87507"/>
            <a:ext cx="6248236"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MEDIAL THIGH MUSCLES</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1358878"/>
            <a:ext cx="4038600" cy="2070122"/>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MEDIAL GROUP</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adductor longus</a:t>
            </a:r>
          </a:p>
          <a:p>
            <a:pPr eaLnBrk="1" hangingPunct="1">
              <a:buFontTx/>
              <a:buNone/>
              <a:defRPr/>
            </a:pPr>
            <a:r>
              <a:rPr lang="en-GB" altLang="en-US" sz="1800" b="1" dirty="0">
                <a:effectLst>
                  <a:outerShdw blurRad="38100" dist="38100" dir="2700000" algn="tl">
                    <a:srgbClr val="C0C0C0"/>
                  </a:outerShdw>
                </a:effectLst>
              </a:rPr>
              <a:t>       - m. adductor brevis</a:t>
            </a:r>
          </a:p>
          <a:p>
            <a:pPr eaLnBrk="1" hangingPunct="1">
              <a:buFontTx/>
              <a:buNone/>
              <a:defRPr/>
            </a:pPr>
            <a:r>
              <a:rPr lang="en-GB" altLang="en-US" sz="1800" b="1" dirty="0">
                <a:effectLst>
                  <a:outerShdw blurRad="38100" dist="38100" dir="2700000" algn="tl">
                    <a:srgbClr val="C0C0C0"/>
                  </a:outerShdw>
                </a:effectLst>
              </a:rPr>
              <a:t>       - m. adductor magnus</a:t>
            </a:r>
          </a:p>
          <a:p>
            <a:pPr eaLnBrk="1" hangingPunct="1">
              <a:buFontTx/>
              <a:buNone/>
              <a:defRPr/>
            </a:pPr>
            <a:r>
              <a:rPr lang="en-GB" altLang="en-US" sz="1800" b="1" dirty="0">
                <a:effectLst>
                  <a:outerShdw blurRad="38100" dist="38100" dir="2700000" algn="tl">
                    <a:srgbClr val="C0C0C0"/>
                  </a:outerShdw>
                </a:effectLst>
              </a:rPr>
              <a:t>       - m. </a:t>
            </a:r>
            <a:r>
              <a:rPr lang="en-GB" altLang="en-US" sz="1800" b="1" dirty="0" err="1">
                <a:effectLst>
                  <a:outerShdw blurRad="38100" dist="38100" dir="2700000" algn="tl">
                    <a:srgbClr val="C0C0C0"/>
                  </a:outerShdw>
                </a:effectLst>
              </a:rPr>
              <a:t>gracilis</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 m. obturator externus</a:t>
            </a:r>
            <a:endParaRPr lang="en-US" altLang="en-US" sz="1800" b="1" dirty="0">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p:txBody>
      </p:sp>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15170" y="3756522"/>
            <a:ext cx="4221406" cy="21351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2000" kern="0" dirty="0"/>
              <a:t> </a:t>
            </a:r>
            <a:r>
              <a:rPr lang="en-GB" sz="1800" kern="0" dirty="0"/>
              <a:t> - </a:t>
            </a:r>
            <a:r>
              <a:rPr lang="en-GB" sz="1800" dirty="0"/>
              <a:t>Collectively, the five muscles listed</a:t>
            </a:r>
          </a:p>
          <a:p>
            <a:pPr eaLnBrk="1" hangingPunct="1">
              <a:buFontTx/>
              <a:buNone/>
              <a:defRPr/>
            </a:pPr>
            <a:r>
              <a:rPr lang="en-GB" sz="1800" dirty="0"/>
              <a:t>    are the adductors of the thigh, but</a:t>
            </a:r>
          </a:p>
          <a:p>
            <a:pPr eaLnBrk="1" hangingPunct="1">
              <a:buFontTx/>
              <a:buNone/>
              <a:defRPr/>
            </a:pPr>
            <a:r>
              <a:rPr lang="en-GB" sz="1800" dirty="0"/>
              <a:t>    their actions are more complex </a:t>
            </a:r>
          </a:p>
          <a:p>
            <a:pPr eaLnBrk="1" hangingPunct="1">
              <a:buFontTx/>
              <a:buNone/>
              <a:defRPr/>
            </a:pPr>
            <a:r>
              <a:rPr lang="en-GB" sz="1800" dirty="0"/>
              <a:t>   (e.g., they act as flexors of the hip</a:t>
            </a:r>
          </a:p>
          <a:p>
            <a:pPr eaLnBrk="1" hangingPunct="1">
              <a:buFontTx/>
              <a:buNone/>
              <a:defRPr/>
            </a:pPr>
            <a:r>
              <a:rPr lang="en-GB" sz="1800" dirty="0"/>
              <a:t>    joint during flexion of the knee joint</a:t>
            </a:r>
          </a:p>
          <a:p>
            <a:pPr eaLnBrk="1" hangingPunct="1">
              <a:buFontTx/>
              <a:buNone/>
              <a:defRPr/>
            </a:pPr>
            <a:r>
              <a:rPr lang="en-GB" sz="1800" dirty="0"/>
              <a:t>    and are active during walking).</a:t>
            </a:r>
            <a:endParaRPr lang="en-GB" altLang="en-US" sz="1800" b="1" kern="0"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69DE6133-495F-DEFD-D0E9-10E40F852A18}"/>
              </a:ext>
            </a:extLst>
          </p:cNvPr>
          <p:cNvPicPr>
            <a:picLocks noChangeAspect="1"/>
          </p:cNvPicPr>
          <p:nvPr/>
        </p:nvPicPr>
        <p:blipFill>
          <a:blip r:embed="rId2"/>
          <a:stretch>
            <a:fillRect/>
          </a:stretch>
        </p:blipFill>
        <p:spPr>
          <a:xfrm>
            <a:off x="4050280" y="966344"/>
            <a:ext cx="5078421" cy="5534083"/>
          </a:xfrm>
          <a:prstGeom prst="rect">
            <a:avLst/>
          </a:prstGeom>
        </p:spPr>
      </p:pic>
    </p:spTree>
    <p:extLst>
      <p:ext uri="{BB962C8B-B14F-4D97-AF65-F5344CB8AC3E}">
        <p14:creationId xmlns:p14="http://schemas.microsoft.com/office/powerpoint/2010/main" val="197417155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54883" y="0"/>
            <a:ext cx="8034234" cy="1036714"/>
          </a:xfrm>
        </p:spPr>
        <p:txBody>
          <a:bodyPr/>
          <a:lstStyle/>
          <a:p>
            <a:pPr eaLnBrk="1" hangingPunct="1">
              <a:defRPr/>
            </a:pPr>
            <a:r>
              <a:rPr lang="en-GB" sz="2800" b="1" dirty="0">
                <a:latin typeface="Book Antiqua" panose="02040602050305030304" pitchFamily="18" charset="0"/>
              </a:rPr>
              <a:t>GLUTEAL REGION: </a:t>
            </a:r>
            <a:br>
              <a:rPr lang="en-GB" sz="2800" b="1" dirty="0">
                <a:latin typeface="Book Antiqua" panose="02040602050305030304" pitchFamily="18" charset="0"/>
              </a:rPr>
            </a:br>
            <a:r>
              <a:rPr lang="en-GB" sz="2800" b="1" dirty="0">
                <a:latin typeface="Book Antiqua" panose="02040602050305030304" pitchFamily="18" charset="0"/>
              </a:rPr>
              <a:t>BUTTOCKS AND HIP REGION</a:t>
            </a:r>
            <a:endParaRPr lang="en-US" altLang="en-US" sz="2800" b="1" dirty="0">
              <a:solidFill>
                <a:srgbClr val="FF0000"/>
              </a:solidFill>
              <a:effectLst>
                <a:outerShdw blurRad="38100" dist="38100" dir="2700000" algn="tl">
                  <a:srgbClr val="C0C0C0"/>
                </a:outerShdw>
              </a:effectLst>
              <a:latin typeface="Book Antiqua" panose="02040602050305030304" pitchFamily="18" charset="0"/>
            </a:endParaRPr>
          </a:p>
        </p:txBody>
      </p:sp>
      <p:sp>
        <p:nvSpPr>
          <p:cNvPr id="5123" name="Rectangle 3"/>
          <p:cNvSpPr>
            <a:spLocks noGrp="1" noChangeArrowheads="1"/>
          </p:cNvSpPr>
          <p:nvPr>
            <p:ph type="body" sz="half" idx="4294967295"/>
          </p:nvPr>
        </p:nvSpPr>
        <p:spPr>
          <a:xfrm>
            <a:off x="0" y="1036714"/>
            <a:ext cx="9143999" cy="5118132"/>
          </a:xfrm>
        </p:spPr>
        <p:txBody>
          <a:bodyPr/>
          <a:lstStyle/>
          <a:p>
            <a:pPr eaLnBrk="1" hangingPunct="1">
              <a:buFontTx/>
              <a:buNone/>
              <a:defRPr/>
            </a:pPr>
            <a:r>
              <a:rPr lang="en-GB" sz="1800" dirty="0">
                <a:latin typeface="Book Antiqua" panose="02040602050305030304" pitchFamily="18" charset="0"/>
              </a:rPr>
              <a:t>- The </a:t>
            </a:r>
            <a:r>
              <a:rPr lang="en-GB" sz="1800" b="1" dirty="0">
                <a:latin typeface="Book Antiqua" panose="02040602050305030304" pitchFamily="18" charset="0"/>
              </a:rPr>
              <a:t>gluteal region </a:t>
            </a:r>
            <a:r>
              <a:rPr lang="en-GB" sz="1800" dirty="0">
                <a:latin typeface="Book Antiqua" panose="02040602050305030304" pitchFamily="18" charset="0"/>
              </a:rPr>
              <a:t>is the prominent area </a:t>
            </a:r>
            <a:r>
              <a:rPr lang="en-GB" sz="1800" u="sng" dirty="0">
                <a:latin typeface="Book Antiqua" panose="02040602050305030304" pitchFamily="18" charset="0"/>
              </a:rPr>
              <a:t>posterior to the pelvis and inferior to the level</a:t>
            </a:r>
          </a:p>
          <a:p>
            <a:pPr eaLnBrk="1" hangingPunct="1">
              <a:buFontTx/>
              <a:buNone/>
              <a:defRPr/>
            </a:pPr>
            <a:r>
              <a:rPr lang="en-GB" sz="1800" u="sng" dirty="0">
                <a:latin typeface="Book Antiqua" panose="02040602050305030304" pitchFamily="18" charset="0"/>
              </a:rPr>
              <a:t>  of the iliac crests (the buttocks) and extending laterally to the posterior margin of the</a:t>
            </a:r>
          </a:p>
          <a:p>
            <a:pPr eaLnBrk="1" hangingPunct="1">
              <a:buFontTx/>
              <a:buNone/>
              <a:defRPr/>
            </a:pPr>
            <a:r>
              <a:rPr lang="en-GB" sz="1800" u="sng" dirty="0">
                <a:latin typeface="Book Antiqua" panose="02040602050305030304" pitchFamily="18" charset="0"/>
              </a:rPr>
              <a:t>  greater trochanter</a:t>
            </a:r>
            <a:r>
              <a:rPr lang="en-GB" sz="1800" dirty="0">
                <a:latin typeface="Book Antiqua" panose="02040602050305030304" pitchFamily="18" charset="0"/>
              </a:rPr>
              <a:t>.</a:t>
            </a:r>
          </a:p>
          <a:p>
            <a:pPr eaLnBrk="1" hangingPunct="1">
              <a:buFontTx/>
              <a:buNone/>
              <a:defRPr/>
            </a:pPr>
            <a:r>
              <a:rPr lang="en-GB" sz="1800" dirty="0">
                <a:latin typeface="Book Antiqua" panose="02040602050305030304" pitchFamily="18" charset="0"/>
              </a:rPr>
              <a:t>- The </a:t>
            </a:r>
            <a:r>
              <a:rPr lang="en-GB" sz="1800" b="1" dirty="0">
                <a:latin typeface="Book Antiqua" panose="02040602050305030304" pitchFamily="18" charset="0"/>
              </a:rPr>
              <a:t>hip region </a:t>
            </a:r>
            <a:r>
              <a:rPr lang="en-GB" sz="1800" dirty="0">
                <a:latin typeface="Book Antiqua" panose="02040602050305030304" pitchFamily="18" charset="0"/>
              </a:rPr>
              <a:t>overlies the greater trochanter laterally, extending anteriorly to the</a:t>
            </a:r>
          </a:p>
          <a:p>
            <a:pPr eaLnBrk="1" hangingPunct="1">
              <a:buFontTx/>
              <a:buNone/>
              <a:defRPr/>
            </a:pPr>
            <a:r>
              <a:rPr lang="en-GB" sz="1800" dirty="0">
                <a:latin typeface="Book Antiqua" panose="02040602050305030304" pitchFamily="18" charset="0"/>
              </a:rPr>
              <a:t>  ASIS. Some definitions include both buttocks and hip region as part of the gluteal</a:t>
            </a:r>
          </a:p>
          <a:p>
            <a:pPr eaLnBrk="1" hangingPunct="1">
              <a:buFontTx/>
              <a:buNone/>
              <a:defRPr/>
            </a:pPr>
            <a:r>
              <a:rPr lang="en-GB" sz="1800" dirty="0">
                <a:latin typeface="Book Antiqua" panose="02040602050305030304" pitchFamily="18" charset="0"/>
              </a:rPr>
              <a:t>   region, but the two parts are commonly distinguished. </a:t>
            </a:r>
          </a:p>
          <a:p>
            <a:pPr eaLnBrk="1" hangingPunct="1">
              <a:buFontTx/>
              <a:buNone/>
              <a:defRPr/>
            </a:pPr>
            <a:r>
              <a:rPr lang="en-GB" sz="1800" dirty="0">
                <a:latin typeface="Book Antiqua" panose="02040602050305030304" pitchFamily="18" charset="0"/>
              </a:rPr>
              <a:t>  The </a:t>
            </a:r>
            <a:r>
              <a:rPr lang="en-GB" sz="1800" u="sng" dirty="0">
                <a:latin typeface="Book Antiqua" panose="02040602050305030304" pitchFamily="18" charset="0"/>
              </a:rPr>
              <a:t>intergluteal cleft </a:t>
            </a:r>
            <a:r>
              <a:rPr lang="en-GB" sz="1800" dirty="0">
                <a:latin typeface="Book Antiqua" panose="02040602050305030304" pitchFamily="18" charset="0"/>
              </a:rPr>
              <a:t>(natal cleft) is the groove that separates the buttocks from each</a:t>
            </a:r>
          </a:p>
          <a:p>
            <a:pPr eaLnBrk="1" hangingPunct="1">
              <a:buFontTx/>
              <a:buNone/>
              <a:defRPr/>
            </a:pPr>
            <a:r>
              <a:rPr lang="en-GB" sz="1800" dirty="0">
                <a:latin typeface="Book Antiqua" panose="02040602050305030304" pitchFamily="18" charset="0"/>
              </a:rPr>
              <a:t>  other. The </a:t>
            </a:r>
            <a:r>
              <a:rPr lang="en-GB" sz="1800" u="sng" dirty="0">
                <a:latin typeface="Book Antiqua" panose="02040602050305030304" pitchFamily="18" charset="0"/>
              </a:rPr>
              <a:t>gluteal fold demarcates the inferior boundary of the buttocks </a:t>
            </a:r>
            <a:r>
              <a:rPr lang="en-GB" sz="1800" dirty="0">
                <a:latin typeface="Book Antiqua" panose="02040602050305030304" pitchFamily="18" charset="0"/>
              </a:rPr>
              <a:t>and the</a:t>
            </a:r>
          </a:p>
          <a:p>
            <a:pPr eaLnBrk="1" hangingPunct="1">
              <a:buFontTx/>
              <a:buNone/>
              <a:defRPr/>
            </a:pPr>
            <a:r>
              <a:rPr lang="en-GB" sz="1800" dirty="0">
                <a:latin typeface="Book Antiqua" panose="02040602050305030304" pitchFamily="18" charset="0"/>
              </a:rPr>
              <a:t>   superior boundary of the thigh.</a:t>
            </a:r>
            <a:endParaRPr lang="en-US" altLang="en-US" sz="1800" b="1" dirty="0">
              <a:effectLst>
                <a:outerShdw blurRad="38100" dist="38100" dir="2700000" algn="tl">
                  <a:srgbClr val="C0C0C0"/>
                </a:outerShdw>
              </a:effectLst>
              <a:latin typeface="Book Antiqua" panose="02040602050305030304" pitchFamily="18" charset="0"/>
            </a:endParaRPr>
          </a:p>
        </p:txBody>
      </p:sp>
      <p:pic>
        <p:nvPicPr>
          <p:cNvPr id="3" name="Picture 2">
            <a:extLst>
              <a:ext uri="{FF2B5EF4-FFF2-40B4-BE49-F238E27FC236}">
                <a16:creationId xmlns:a16="http://schemas.microsoft.com/office/drawing/2014/main" id="{C64C0FCF-A92C-7855-B174-229CFDC85D94}"/>
              </a:ext>
            </a:extLst>
          </p:cNvPr>
          <p:cNvPicPr>
            <a:picLocks noChangeAspect="1"/>
          </p:cNvPicPr>
          <p:nvPr/>
        </p:nvPicPr>
        <p:blipFill>
          <a:blip r:embed="rId2"/>
          <a:stretch>
            <a:fillRect/>
          </a:stretch>
        </p:blipFill>
        <p:spPr>
          <a:xfrm>
            <a:off x="3657624" y="3771090"/>
            <a:ext cx="4172191" cy="3086910"/>
          </a:xfrm>
          <a:prstGeom prst="rect">
            <a:avLst/>
          </a:prstGeom>
        </p:spPr>
      </p:pic>
    </p:spTree>
    <p:extLst>
      <p:ext uri="{BB962C8B-B14F-4D97-AF65-F5344CB8AC3E}">
        <p14:creationId xmlns:p14="http://schemas.microsoft.com/office/powerpoint/2010/main" val="9775320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MEDIAL THIGH MUSCLES</a:t>
            </a:r>
            <a:endParaRPr lang="en-U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2B2BE660-DAD9-537B-11FE-418A48F7A2BA}"/>
              </a:ext>
            </a:extLst>
          </p:cNvPr>
          <p:cNvPicPr>
            <a:picLocks noChangeAspect="1"/>
          </p:cNvPicPr>
          <p:nvPr/>
        </p:nvPicPr>
        <p:blipFill>
          <a:blip r:embed="rId2"/>
          <a:stretch>
            <a:fillRect/>
          </a:stretch>
        </p:blipFill>
        <p:spPr>
          <a:xfrm>
            <a:off x="222867" y="508816"/>
            <a:ext cx="8698266" cy="3219488"/>
          </a:xfrm>
          <a:prstGeom prst="rect">
            <a:avLst/>
          </a:prstGeom>
        </p:spPr>
      </p:pic>
      <p:pic>
        <p:nvPicPr>
          <p:cNvPr id="9" name="Picture 8">
            <a:extLst>
              <a:ext uri="{FF2B5EF4-FFF2-40B4-BE49-F238E27FC236}">
                <a16:creationId xmlns:a16="http://schemas.microsoft.com/office/drawing/2014/main" id="{15D0C9B5-4DFF-1345-8015-F20B2374E54F}"/>
              </a:ext>
            </a:extLst>
          </p:cNvPr>
          <p:cNvPicPr>
            <a:picLocks noChangeAspect="1"/>
          </p:cNvPicPr>
          <p:nvPr/>
        </p:nvPicPr>
        <p:blipFill>
          <a:blip r:embed="rId3"/>
          <a:stretch>
            <a:fillRect/>
          </a:stretch>
        </p:blipFill>
        <p:spPr>
          <a:xfrm>
            <a:off x="2667049" y="3688298"/>
            <a:ext cx="4004373" cy="3169702"/>
          </a:xfrm>
          <a:prstGeom prst="rect">
            <a:avLst/>
          </a:prstGeom>
        </p:spPr>
      </p:pic>
    </p:spTree>
    <p:extLst>
      <p:ext uri="{BB962C8B-B14F-4D97-AF65-F5344CB8AC3E}">
        <p14:creationId xmlns:p14="http://schemas.microsoft.com/office/powerpoint/2010/main" val="68032719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ADDUCTOR LONGUS</a:t>
            </a:r>
            <a:endParaRPr lang="en-US" altLang="en-US" sz="2800" b="1" dirty="0">
              <a:solidFill>
                <a:srgbClr val="FF0000"/>
              </a:solidFill>
              <a:effectLst>
                <a:outerShdw blurRad="38100" dist="38100" dir="2700000" algn="tl">
                  <a:srgbClr val="C0C0C0"/>
                </a:outerShdw>
              </a:effectLst>
            </a:endParaRPr>
          </a:p>
        </p:txBody>
      </p:sp>
      <p:pic>
        <p:nvPicPr>
          <p:cNvPr id="12" name="Picture 11">
            <a:extLst>
              <a:ext uri="{FF2B5EF4-FFF2-40B4-BE49-F238E27FC236}">
                <a16:creationId xmlns:a16="http://schemas.microsoft.com/office/drawing/2014/main" id="{1879B13D-BF7C-359B-5F2E-3633EA052423}"/>
              </a:ext>
            </a:extLst>
          </p:cNvPr>
          <p:cNvPicPr>
            <a:picLocks noChangeAspect="1"/>
          </p:cNvPicPr>
          <p:nvPr/>
        </p:nvPicPr>
        <p:blipFill rotWithShape="1">
          <a:blip r:embed="rId2"/>
          <a:srcRect b="61366"/>
          <a:stretch/>
        </p:blipFill>
        <p:spPr>
          <a:xfrm>
            <a:off x="222867" y="569416"/>
            <a:ext cx="8698266" cy="1243828"/>
          </a:xfrm>
          <a:prstGeom prst="rect">
            <a:avLst/>
          </a:prstGeom>
        </p:spPr>
      </p:pic>
      <p:pic>
        <p:nvPicPr>
          <p:cNvPr id="13" name="Picture 12">
            <a:extLst>
              <a:ext uri="{FF2B5EF4-FFF2-40B4-BE49-F238E27FC236}">
                <a16:creationId xmlns:a16="http://schemas.microsoft.com/office/drawing/2014/main" id="{4F572468-EED1-CFC9-0279-00F9784B18DE}"/>
              </a:ext>
            </a:extLst>
          </p:cNvPr>
          <p:cNvPicPr>
            <a:picLocks noChangeAspect="1"/>
          </p:cNvPicPr>
          <p:nvPr/>
        </p:nvPicPr>
        <p:blipFill rotWithShape="1">
          <a:blip r:embed="rId3"/>
          <a:srcRect r="52216"/>
          <a:stretch/>
        </p:blipFill>
        <p:spPr>
          <a:xfrm>
            <a:off x="6629346" y="1854588"/>
            <a:ext cx="2185069" cy="4983106"/>
          </a:xfrm>
          <a:prstGeom prst="rect">
            <a:avLst/>
          </a:prstGeom>
        </p:spPr>
      </p:pic>
      <p:pic>
        <p:nvPicPr>
          <p:cNvPr id="14" name="Picture 13">
            <a:extLst>
              <a:ext uri="{FF2B5EF4-FFF2-40B4-BE49-F238E27FC236}">
                <a16:creationId xmlns:a16="http://schemas.microsoft.com/office/drawing/2014/main" id="{30B5F0CC-307F-07FE-75C8-4C723B39257E}"/>
              </a:ext>
            </a:extLst>
          </p:cNvPr>
          <p:cNvPicPr>
            <a:picLocks noChangeAspect="1"/>
          </p:cNvPicPr>
          <p:nvPr/>
        </p:nvPicPr>
        <p:blipFill rotWithShape="1">
          <a:blip r:embed="rId4"/>
          <a:srcRect l="20430" b="49847"/>
          <a:stretch/>
        </p:blipFill>
        <p:spPr>
          <a:xfrm>
            <a:off x="251536" y="3144538"/>
            <a:ext cx="6301612" cy="3144046"/>
          </a:xfrm>
          <a:prstGeom prst="rect">
            <a:avLst/>
          </a:prstGeom>
        </p:spPr>
      </p:pic>
      <p:sp>
        <p:nvSpPr>
          <p:cNvPr id="16" name="TextBox 15">
            <a:extLst>
              <a:ext uri="{FF2B5EF4-FFF2-40B4-BE49-F238E27FC236}">
                <a16:creationId xmlns:a16="http://schemas.microsoft.com/office/drawing/2014/main" id="{A59FDB86-AC6C-1C57-C476-8B72DA4A6881}"/>
              </a:ext>
            </a:extLst>
          </p:cNvPr>
          <p:cNvSpPr txBox="1"/>
          <p:nvPr/>
        </p:nvSpPr>
        <p:spPr>
          <a:xfrm>
            <a:off x="217842" y="2155725"/>
            <a:ext cx="6231261" cy="646331"/>
          </a:xfrm>
          <a:prstGeom prst="rect">
            <a:avLst/>
          </a:prstGeom>
          <a:noFill/>
        </p:spPr>
        <p:txBody>
          <a:bodyPr wrap="square">
            <a:spAutoFit/>
          </a:bodyPr>
          <a:lstStyle/>
          <a:p>
            <a:r>
              <a:rPr lang="en-GB" dirty="0"/>
              <a:t>A large, fan-shaped muscle and is the most anteriorly placed of the adductor group</a:t>
            </a:r>
          </a:p>
        </p:txBody>
      </p:sp>
    </p:spTree>
    <p:extLst>
      <p:ext uri="{BB962C8B-B14F-4D97-AF65-F5344CB8AC3E}">
        <p14:creationId xmlns:p14="http://schemas.microsoft.com/office/powerpoint/2010/main" val="17585125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ADDUCTOR BREVIS</a:t>
            </a:r>
            <a:endParaRPr lang="en-US" altLang="en-US" sz="2800" b="1" dirty="0">
              <a:solidFill>
                <a:srgbClr val="FF0000"/>
              </a:solidFill>
              <a:effectLst>
                <a:outerShdw blurRad="38100" dist="38100" dir="2700000" algn="tl">
                  <a:srgbClr val="C0C0C0"/>
                </a:outerShdw>
              </a:effectLst>
            </a:endParaRPr>
          </a:p>
        </p:txBody>
      </p:sp>
      <p:pic>
        <p:nvPicPr>
          <p:cNvPr id="12" name="Picture 11">
            <a:extLst>
              <a:ext uri="{FF2B5EF4-FFF2-40B4-BE49-F238E27FC236}">
                <a16:creationId xmlns:a16="http://schemas.microsoft.com/office/drawing/2014/main" id="{1879B13D-BF7C-359B-5F2E-3633EA052423}"/>
              </a:ext>
            </a:extLst>
          </p:cNvPr>
          <p:cNvPicPr>
            <a:picLocks noChangeAspect="1"/>
          </p:cNvPicPr>
          <p:nvPr/>
        </p:nvPicPr>
        <p:blipFill rotWithShape="1">
          <a:blip r:embed="rId2"/>
          <a:srcRect b="61366"/>
          <a:stretch/>
        </p:blipFill>
        <p:spPr>
          <a:xfrm>
            <a:off x="222867" y="569416"/>
            <a:ext cx="8698266" cy="1243828"/>
          </a:xfrm>
          <a:prstGeom prst="rect">
            <a:avLst/>
          </a:prstGeom>
        </p:spPr>
      </p:pic>
      <p:pic>
        <p:nvPicPr>
          <p:cNvPr id="13" name="Picture 12">
            <a:extLst>
              <a:ext uri="{FF2B5EF4-FFF2-40B4-BE49-F238E27FC236}">
                <a16:creationId xmlns:a16="http://schemas.microsoft.com/office/drawing/2014/main" id="{4F572468-EED1-CFC9-0279-00F9784B18DE}"/>
              </a:ext>
            </a:extLst>
          </p:cNvPr>
          <p:cNvPicPr>
            <a:picLocks noChangeAspect="1"/>
          </p:cNvPicPr>
          <p:nvPr/>
        </p:nvPicPr>
        <p:blipFill rotWithShape="1">
          <a:blip r:embed="rId3"/>
          <a:srcRect l="47822" t="-407" r="1689" b="407"/>
          <a:stretch/>
        </p:blipFill>
        <p:spPr>
          <a:xfrm>
            <a:off x="6835238" y="1828842"/>
            <a:ext cx="2308762" cy="4983106"/>
          </a:xfrm>
          <a:prstGeom prst="rect">
            <a:avLst/>
          </a:prstGeom>
        </p:spPr>
      </p:pic>
      <p:pic>
        <p:nvPicPr>
          <p:cNvPr id="14" name="Picture 13">
            <a:extLst>
              <a:ext uri="{FF2B5EF4-FFF2-40B4-BE49-F238E27FC236}">
                <a16:creationId xmlns:a16="http://schemas.microsoft.com/office/drawing/2014/main" id="{30B5F0CC-307F-07FE-75C8-4C723B39257E}"/>
              </a:ext>
            </a:extLst>
          </p:cNvPr>
          <p:cNvPicPr>
            <a:picLocks noChangeAspect="1"/>
          </p:cNvPicPr>
          <p:nvPr/>
        </p:nvPicPr>
        <p:blipFill rotWithShape="1">
          <a:blip r:embed="rId4"/>
          <a:srcRect l="20430" b="49847"/>
          <a:stretch/>
        </p:blipFill>
        <p:spPr>
          <a:xfrm>
            <a:off x="286711" y="3637666"/>
            <a:ext cx="6301612" cy="3144046"/>
          </a:xfrm>
          <a:prstGeom prst="rect">
            <a:avLst/>
          </a:prstGeom>
        </p:spPr>
      </p:pic>
      <p:sp>
        <p:nvSpPr>
          <p:cNvPr id="16" name="TextBox 15">
            <a:extLst>
              <a:ext uri="{FF2B5EF4-FFF2-40B4-BE49-F238E27FC236}">
                <a16:creationId xmlns:a16="http://schemas.microsoft.com/office/drawing/2014/main" id="{A59FDB86-AC6C-1C57-C476-8B72DA4A6881}"/>
              </a:ext>
            </a:extLst>
          </p:cNvPr>
          <p:cNvSpPr txBox="1"/>
          <p:nvPr/>
        </p:nvSpPr>
        <p:spPr>
          <a:xfrm>
            <a:off x="321887" y="1983206"/>
            <a:ext cx="6231261" cy="1754326"/>
          </a:xfrm>
          <a:prstGeom prst="rect">
            <a:avLst/>
          </a:prstGeom>
          <a:noFill/>
        </p:spPr>
        <p:txBody>
          <a:bodyPr wrap="square">
            <a:spAutoFit/>
          </a:bodyPr>
          <a:lstStyle/>
          <a:p>
            <a:pPr marL="285750" indent="-285750">
              <a:buFontTx/>
              <a:buChar char="-"/>
            </a:pPr>
            <a:r>
              <a:rPr lang="en-GB" dirty="0"/>
              <a:t>lies deep to the pectineus and adductor longus</a:t>
            </a:r>
          </a:p>
          <a:p>
            <a:pPr marL="285750" indent="-285750">
              <a:buFontTx/>
              <a:buChar char="-"/>
            </a:pPr>
            <a:r>
              <a:rPr lang="en-GB" dirty="0"/>
              <a:t>as the obturator nerve emerges from the obturator canal to enter the medial compartment of the thigh, it splits into an anterior and a posterior division. </a:t>
            </a:r>
          </a:p>
          <a:p>
            <a:r>
              <a:rPr lang="en-GB" dirty="0"/>
              <a:t>     The two divisions pass anterior and posterior to the</a:t>
            </a:r>
          </a:p>
          <a:p>
            <a:r>
              <a:rPr lang="en-GB" dirty="0"/>
              <a:t>     adductor brevis.</a:t>
            </a:r>
          </a:p>
        </p:txBody>
      </p:sp>
    </p:spTree>
    <p:extLst>
      <p:ext uri="{BB962C8B-B14F-4D97-AF65-F5344CB8AC3E}">
        <p14:creationId xmlns:p14="http://schemas.microsoft.com/office/powerpoint/2010/main" val="351105859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ADDUCTOR MAGNUS</a:t>
            </a:r>
            <a:endParaRPr lang="en-US" altLang="en-US" sz="2800" b="1" dirty="0">
              <a:solidFill>
                <a:srgbClr val="FF0000"/>
              </a:solidFill>
              <a:effectLst>
                <a:outerShdw blurRad="38100" dist="38100" dir="2700000" algn="tl">
                  <a:srgbClr val="C0C0C0"/>
                </a:outerShdw>
              </a:effectLst>
            </a:endParaRPr>
          </a:p>
        </p:txBody>
      </p:sp>
      <p:pic>
        <p:nvPicPr>
          <p:cNvPr id="12" name="Picture 11">
            <a:extLst>
              <a:ext uri="{FF2B5EF4-FFF2-40B4-BE49-F238E27FC236}">
                <a16:creationId xmlns:a16="http://schemas.microsoft.com/office/drawing/2014/main" id="{1879B13D-BF7C-359B-5F2E-3633EA052423}"/>
              </a:ext>
            </a:extLst>
          </p:cNvPr>
          <p:cNvPicPr>
            <a:picLocks noChangeAspect="1"/>
          </p:cNvPicPr>
          <p:nvPr/>
        </p:nvPicPr>
        <p:blipFill rotWithShape="1">
          <a:blip r:embed="rId2"/>
          <a:srcRect t="1" b="86915"/>
          <a:stretch/>
        </p:blipFill>
        <p:spPr>
          <a:xfrm>
            <a:off x="222867" y="569416"/>
            <a:ext cx="8698266" cy="421248"/>
          </a:xfrm>
          <a:prstGeom prst="rect">
            <a:avLst/>
          </a:prstGeom>
        </p:spPr>
      </p:pic>
      <p:pic>
        <p:nvPicPr>
          <p:cNvPr id="13" name="Picture 12">
            <a:extLst>
              <a:ext uri="{FF2B5EF4-FFF2-40B4-BE49-F238E27FC236}">
                <a16:creationId xmlns:a16="http://schemas.microsoft.com/office/drawing/2014/main" id="{4F572468-EED1-CFC9-0279-00F9784B18DE}"/>
              </a:ext>
            </a:extLst>
          </p:cNvPr>
          <p:cNvPicPr>
            <a:picLocks noChangeAspect="1"/>
          </p:cNvPicPr>
          <p:nvPr/>
        </p:nvPicPr>
        <p:blipFill rotWithShape="1">
          <a:blip r:embed="rId3"/>
          <a:srcRect l="47822" t="-407" r="1689" b="407"/>
          <a:stretch/>
        </p:blipFill>
        <p:spPr>
          <a:xfrm>
            <a:off x="6835238" y="1828842"/>
            <a:ext cx="2308762" cy="4983106"/>
          </a:xfrm>
          <a:prstGeom prst="rect">
            <a:avLst/>
          </a:prstGeom>
        </p:spPr>
      </p:pic>
      <p:sp>
        <p:nvSpPr>
          <p:cNvPr id="16" name="TextBox 15">
            <a:extLst>
              <a:ext uri="{FF2B5EF4-FFF2-40B4-BE49-F238E27FC236}">
                <a16:creationId xmlns:a16="http://schemas.microsoft.com/office/drawing/2014/main" id="{A59FDB86-AC6C-1C57-C476-8B72DA4A6881}"/>
              </a:ext>
            </a:extLst>
          </p:cNvPr>
          <p:cNvSpPr txBox="1"/>
          <p:nvPr/>
        </p:nvSpPr>
        <p:spPr>
          <a:xfrm>
            <a:off x="321887" y="1983206"/>
            <a:ext cx="6231261" cy="1754326"/>
          </a:xfrm>
          <a:prstGeom prst="rect">
            <a:avLst/>
          </a:prstGeom>
          <a:noFill/>
        </p:spPr>
        <p:txBody>
          <a:bodyPr wrap="square">
            <a:spAutoFit/>
          </a:bodyPr>
          <a:lstStyle/>
          <a:p>
            <a:pPr marL="285750" indent="-285750">
              <a:buFontTx/>
              <a:buChar char="-"/>
            </a:pPr>
            <a:r>
              <a:rPr lang="en-GB" dirty="0"/>
              <a:t>largest, most powerful, and most posterior muscle in the adductor group. It is a composite, triangular muscle with a thick, medial margin that has an adductor part and a hamstring part. </a:t>
            </a:r>
          </a:p>
          <a:p>
            <a:pPr marL="285750" indent="-285750">
              <a:buFontTx/>
              <a:buChar char="-"/>
            </a:pPr>
            <a:r>
              <a:rPr lang="en-GB" dirty="0"/>
              <a:t>The hamstring part has a tendinous distal attachment to the adductor tubercle. </a:t>
            </a:r>
          </a:p>
        </p:txBody>
      </p:sp>
      <p:pic>
        <p:nvPicPr>
          <p:cNvPr id="2" name="Picture 1">
            <a:extLst>
              <a:ext uri="{FF2B5EF4-FFF2-40B4-BE49-F238E27FC236}">
                <a16:creationId xmlns:a16="http://schemas.microsoft.com/office/drawing/2014/main" id="{03DD2126-D88E-F35D-A3F4-5613EE35FD20}"/>
              </a:ext>
            </a:extLst>
          </p:cNvPr>
          <p:cNvPicPr>
            <a:picLocks noChangeAspect="1"/>
          </p:cNvPicPr>
          <p:nvPr/>
        </p:nvPicPr>
        <p:blipFill rotWithShape="1">
          <a:blip r:embed="rId2"/>
          <a:srcRect t="39180" b="32480"/>
          <a:stretch/>
        </p:blipFill>
        <p:spPr>
          <a:xfrm>
            <a:off x="238093" y="1027588"/>
            <a:ext cx="8698266" cy="912408"/>
          </a:xfrm>
          <a:prstGeom prst="rect">
            <a:avLst/>
          </a:prstGeom>
        </p:spPr>
      </p:pic>
      <p:pic>
        <p:nvPicPr>
          <p:cNvPr id="3" name="Picture 2">
            <a:extLst>
              <a:ext uri="{FF2B5EF4-FFF2-40B4-BE49-F238E27FC236}">
                <a16:creationId xmlns:a16="http://schemas.microsoft.com/office/drawing/2014/main" id="{252650B1-45CD-AE5D-3651-222B9175FDD1}"/>
              </a:ext>
            </a:extLst>
          </p:cNvPr>
          <p:cNvPicPr>
            <a:picLocks noChangeAspect="1"/>
          </p:cNvPicPr>
          <p:nvPr/>
        </p:nvPicPr>
        <p:blipFill rotWithShape="1">
          <a:blip r:embed="rId4"/>
          <a:srcRect l="20931" t="49514" r="22415"/>
          <a:stretch/>
        </p:blipFill>
        <p:spPr>
          <a:xfrm>
            <a:off x="685902" y="3794305"/>
            <a:ext cx="4343286" cy="3063695"/>
          </a:xfrm>
          <a:prstGeom prst="rect">
            <a:avLst/>
          </a:prstGeom>
        </p:spPr>
      </p:pic>
    </p:spTree>
    <p:extLst>
      <p:ext uri="{BB962C8B-B14F-4D97-AF65-F5344CB8AC3E}">
        <p14:creationId xmlns:p14="http://schemas.microsoft.com/office/powerpoint/2010/main" val="122675228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52516" y="457278"/>
            <a:ext cx="5257662" cy="743295"/>
          </a:xfrm>
        </p:spPr>
        <p:txBody>
          <a:bodyPr/>
          <a:lstStyle/>
          <a:p>
            <a:pPr eaLnBrk="1" hangingPunct="1">
              <a:defRPr/>
            </a:pPr>
            <a:r>
              <a:rPr lang="en-GB" altLang="en-US" sz="2800" b="1" dirty="0">
                <a:solidFill>
                  <a:schemeClr val="tx1"/>
                </a:solidFill>
                <a:effectLst>
                  <a:outerShdw blurRad="38100" dist="38100" dir="2700000" algn="tl">
                    <a:srgbClr val="C0C0C0"/>
                  </a:outerShdw>
                </a:effectLst>
                <a:latin typeface="Book Antiqua" pitchFamily="18" charset="0"/>
              </a:rPr>
              <a:t>HIATUS ADDUCTORIUS (ADDUCTOR HIATUS)</a:t>
            </a:r>
            <a:endParaRPr lang="en-US" altLang="en-US" sz="2800" b="1" dirty="0">
              <a:solidFill>
                <a:schemeClr val="tx1"/>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252650B1-45CD-AE5D-3651-222B9175FDD1}"/>
              </a:ext>
            </a:extLst>
          </p:cNvPr>
          <p:cNvPicPr>
            <a:picLocks noChangeAspect="1"/>
          </p:cNvPicPr>
          <p:nvPr/>
        </p:nvPicPr>
        <p:blipFill rotWithShape="1">
          <a:blip r:embed="rId2"/>
          <a:srcRect l="22163" t="49514" r="44282"/>
          <a:stretch/>
        </p:blipFill>
        <p:spPr>
          <a:xfrm>
            <a:off x="4770474" y="1341506"/>
            <a:ext cx="4350763" cy="5181554"/>
          </a:xfrm>
          <a:prstGeom prst="rect">
            <a:avLst/>
          </a:prstGeom>
        </p:spPr>
      </p:pic>
      <p:sp>
        <p:nvSpPr>
          <p:cNvPr id="5" name="TextBox 4">
            <a:extLst>
              <a:ext uri="{FF2B5EF4-FFF2-40B4-BE49-F238E27FC236}">
                <a16:creationId xmlns:a16="http://schemas.microsoft.com/office/drawing/2014/main" id="{51785527-4016-1779-16E0-F6EAFF2CE0A8}"/>
              </a:ext>
            </a:extLst>
          </p:cNvPr>
          <p:cNvSpPr txBox="1"/>
          <p:nvPr/>
        </p:nvSpPr>
        <p:spPr>
          <a:xfrm>
            <a:off x="22763" y="1676446"/>
            <a:ext cx="4396841" cy="3970318"/>
          </a:xfrm>
          <a:prstGeom prst="rect">
            <a:avLst/>
          </a:prstGeom>
          <a:noFill/>
        </p:spPr>
        <p:txBody>
          <a:bodyPr wrap="square">
            <a:spAutoFit/>
          </a:bodyPr>
          <a:lstStyle/>
          <a:p>
            <a:pPr marL="285750" indent="-285750">
              <a:buFontTx/>
              <a:buChar char="-"/>
            </a:pPr>
            <a:r>
              <a:rPr lang="en-GB" dirty="0"/>
              <a:t>The </a:t>
            </a:r>
            <a:r>
              <a:rPr lang="en-GB" b="1" dirty="0"/>
              <a:t>adductor hiatus </a:t>
            </a:r>
            <a:r>
              <a:rPr lang="en-GB" dirty="0"/>
              <a:t>is an opening or aperture between the aponeurotic distal attachment of the adductor part of the adductor magnus and the tendinous distal attachment of the hamstring part</a:t>
            </a:r>
          </a:p>
          <a:p>
            <a:endParaRPr lang="en-GB" dirty="0"/>
          </a:p>
          <a:p>
            <a:pPr marL="285750" indent="-285750">
              <a:buFontTx/>
              <a:buChar char="-"/>
            </a:pPr>
            <a:r>
              <a:rPr lang="en-GB" dirty="0"/>
              <a:t>The </a:t>
            </a:r>
            <a:r>
              <a:rPr lang="en-GB" b="1" dirty="0"/>
              <a:t>adductor hiatus </a:t>
            </a:r>
            <a:r>
              <a:rPr lang="en-GB" dirty="0"/>
              <a:t>transmits the femoral artery and vein from the adductor canal in the thigh to the popliteal fossa posterior to the knee. The opening is located just lateral and superior to the adductor tubercle of the femur.</a:t>
            </a:r>
          </a:p>
        </p:txBody>
      </p:sp>
    </p:spTree>
    <p:extLst>
      <p:ext uri="{BB962C8B-B14F-4D97-AF65-F5344CB8AC3E}">
        <p14:creationId xmlns:p14="http://schemas.microsoft.com/office/powerpoint/2010/main" val="140623286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00159" y="152486"/>
            <a:ext cx="8343681"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ACTIONS OF ADDUCTOR MUSCLES GROUP</a:t>
            </a:r>
            <a:endParaRPr lang="en-US" altLang="en-US" sz="2800" b="1" dirty="0">
              <a:solidFill>
                <a:srgbClr val="FF0000"/>
              </a:solidFill>
              <a:effectLst>
                <a:outerShdw blurRad="38100" dist="38100" dir="2700000" algn="tl">
                  <a:srgbClr val="C0C0C0"/>
                </a:outerShdw>
              </a:effectLst>
            </a:endParaRPr>
          </a:p>
        </p:txBody>
      </p:sp>
      <p:pic>
        <p:nvPicPr>
          <p:cNvPr id="9" name="Picture 8">
            <a:extLst>
              <a:ext uri="{FF2B5EF4-FFF2-40B4-BE49-F238E27FC236}">
                <a16:creationId xmlns:a16="http://schemas.microsoft.com/office/drawing/2014/main" id="{15D0C9B5-4DFF-1345-8015-F20B2374E54F}"/>
              </a:ext>
            </a:extLst>
          </p:cNvPr>
          <p:cNvPicPr>
            <a:picLocks noChangeAspect="1"/>
          </p:cNvPicPr>
          <p:nvPr/>
        </p:nvPicPr>
        <p:blipFill>
          <a:blip r:embed="rId2"/>
          <a:stretch>
            <a:fillRect/>
          </a:stretch>
        </p:blipFill>
        <p:spPr>
          <a:xfrm>
            <a:off x="2667049" y="3688298"/>
            <a:ext cx="4004373" cy="3169702"/>
          </a:xfrm>
          <a:prstGeom prst="rect">
            <a:avLst/>
          </a:prstGeom>
        </p:spPr>
      </p:pic>
      <p:sp>
        <p:nvSpPr>
          <p:cNvPr id="2" name="TextBox 1">
            <a:extLst>
              <a:ext uri="{FF2B5EF4-FFF2-40B4-BE49-F238E27FC236}">
                <a16:creationId xmlns:a16="http://schemas.microsoft.com/office/drawing/2014/main" id="{07A1732D-6F96-2F12-65A1-A83032A99021}"/>
              </a:ext>
            </a:extLst>
          </p:cNvPr>
          <p:cNvSpPr txBox="1"/>
          <p:nvPr/>
        </p:nvSpPr>
        <p:spPr>
          <a:xfrm>
            <a:off x="0" y="971681"/>
            <a:ext cx="9144000" cy="2862322"/>
          </a:xfrm>
          <a:prstGeom prst="rect">
            <a:avLst/>
          </a:prstGeom>
          <a:noFill/>
        </p:spPr>
        <p:txBody>
          <a:bodyPr wrap="square">
            <a:spAutoFit/>
          </a:bodyPr>
          <a:lstStyle/>
          <a:p>
            <a:r>
              <a:rPr lang="en-GB" dirty="0"/>
              <a:t>- the main action of the adductor group is to pull the thigh medially, toward or past the</a:t>
            </a:r>
          </a:p>
          <a:p>
            <a:r>
              <a:rPr lang="en-GB" dirty="0"/>
              <a:t>  median plane. Three adductors (longus, brevis, and magnus) are used in all</a:t>
            </a:r>
          </a:p>
          <a:p>
            <a:r>
              <a:rPr lang="en-GB" dirty="0"/>
              <a:t>  movements in which the thighs are adducted (e.g., pressed together when riding a</a:t>
            </a:r>
          </a:p>
          <a:p>
            <a:r>
              <a:rPr lang="en-GB" dirty="0"/>
              <a:t>  horse). </a:t>
            </a:r>
          </a:p>
          <a:p>
            <a:pPr marL="285750" indent="-285750">
              <a:buFontTx/>
              <a:buChar char="-"/>
            </a:pPr>
            <a:r>
              <a:rPr lang="en-GB" dirty="0"/>
              <a:t>stabilize the stance when standing on both feet, to correct a lateral sway of the trunk, or when there is a side-to-side shift of the surface on which one is standing (rocking a boat, standing on a balance board).</a:t>
            </a:r>
          </a:p>
          <a:p>
            <a:pPr marL="285750" indent="-285750">
              <a:buFontTx/>
              <a:buChar char="-"/>
            </a:pPr>
            <a:r>
              <a:rPr lang="en-GB" dirty="0"/>
              <a:t>also used in kicking with the medial side of the foot in soccer and in swimming. </a:t>
            </a:r>
          </a:p>
          <a:p>
            <a:pPr marL="285750" indent="-285750">
              <a:buFontTx/>
              <a:buChar char="-"/>
            </a:pPr>
            <a:r>
              <a:rPr lang="en-GB" dirty="0"/>
              <a:t>they contribute to flexion of the extended thigh and extension of the flexed thigh when running or against resistance. </a:t>
            </a:r>
          </a:p>
        </p:txBody>
      </p:sp>
    </p:spTree>
    <p:extLst>
      <p:ext uri="{BB962C8B-B14F-4D97-AF65-F5344CB8AC3E}">
        <p14:creationId xmlns:p14="http://schemas.microsoft.com/office/powerpoint/2010/main" val="2665961458"/>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00159" y="152486"/>
            <a:ext cx="8343681"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ACTIONS OF ADDUCTOR MUSCLES GROUP</a:t>
            </a:r>
            <a:endParaRPr lang="en-US" altLang="en-US" sz="2800" b="1" dirty="0">
              <a:solidFill>
                <a:srgbClr val="FF0000"/>
              </a:solidFill>
              <a:effectLst>
                <a:outerShdw blurRad="38100" dist="38100" dir="2700000" algn="tl">
                  <a:srgbClr val="C0C0C0"/>
                </a:outerShdw>
              </a:effectLst>
            </a:endParaRPr>
          </a:p>
        </p:txBody>
      </p:sp>
      <p:pic>
        <p:nvPicPr>
          <p:cNvPr id="9" name="Picture 8">
            <a:extLst>
              <a:ext uri="{FF2B5EF4-FFF2-40B4-BE49-F238E27FC236}">
                <a16:creationId xmlns:a16="http://schemas.microsoft.com/office/drawing/2014/main" id="{15D0C9B5-4DFF-1345-8015-F20B2374E54F}"/>
              </a:ext>
            </a:extLst>
          </p:cNvPr>
          <p:cNvPicPr>
            <a:picLocks noChangeAspect="1"/>
          </p:cNvPicPr>
          <p:nvPr/>
        </p:nvPicPr>
        <p:blipFill>
          <a:blip r:embed="rId2"/>
          <a:stretch>
            <a:fillRect/>
          </a:stretch>
        </p:blipFill>
        <p:spPr>
          <a:xfrm>
            <a:off x="2209862" y="2753258"/>
            <a:ext cx="5005793" cy="3962386"/>
          </a:xfrm>
          <a:prstGeom prst="rect">
            <a:avLst/>
          </a:prstGeom>
        </p:spPr>
      </p:pic>
      <p:sp>
        <p:nvSpPr>
          <p:cNvPr id="2" name="TextBox 1">
            <a:extLst>
              <a:ext uri="{FF2B5EF4-FFF2-40B4-BE49-F238E27FC236}">
                <a16:creationId xmlns:a16="http://schemas.microsoft.com/office/drawing/2014/main" id="{07A1732D-6F96-2F12-65A1-A83032A99021}"/>
              </a:ext>
            </a:extLst>
          </p:cNvPr>
          <p:cNvSpPr txBox="1"/>
          <p:nvPr/>
        </p:nvSpPr>
        <p:spPr>
          <a:xfrm>
            <a:off x="0" y="971681"/>
            <a:ext cx="9144000" cy="1200329"/>
          </a:xfrm>
          <a:prstGeom prst="rect">
            <a:avLst/>
          </a:prstGeom>
          <a:noFill/>
        </p:spPr>
        <p:txBody>
          <a:bodyPr wrap="square">
            <a:spAutoFit/>
          </a:bodyPr>
          <a:lstStyle/>
          <a:p>
            <a:r>
              <a:rPr lang="en-GB" dirty="0"/>
              <a:t>- Testing of the medial thigh muscles is performed while the person is lying supine with the knee straight. The individual adducts the thigh against resistance, and if the adductors are normal, the proximal ends of the </a:t>
            </a:r>
            <a:r>
              <a:rPr lang="en-GB" dirty="0" err="1"/>
              <a:t>gracilis</a:t>
            </a:r>
            <a:r>
              <a:rPr lang="en-GB" dirty="0"/>
              <a:t> and adductor longus can easily be palpated.</a:t>
            </a:r>
          </a:p>
        </p:txBody>
      </p:sp>
    </p:spTree>
    <p:extLst>
      <p:ext uri="{BB962C8B-B14F-4D97-AF65-F5344CB8AC3E}">
        <p14:creationId xmlns:p14="http://schemas.microsoft.com/office/powerpoint/2010/main" val="288087755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5" y="76288"/>
            <a:ext cx="5714850"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GRACILIS</a:t>
            </a:r>
            <a:endParaRPr lang="en-US" altLang="en-US" sz="2800" b="1" dirty="0">
              <a:solidFill>
                <a:srgbClr val="FF0000"/>
              </a:solidFill>
              <a:effectLst>
                <a:outerShdw blurRad="38100" dist="38100" dir="2700000" algn="tl">
                  <a:srgbClr val="C0C0C0"/>
                </a:outerShdw>
              </a:effectLst>
            </a:endParaRPr>
          </a:p>
        </p:txBody>
      </p:sp>
      <p:pic>
        <p:nvPicPr>
          <p:cNvPr id="12" name="Picture 11">
            <a:extLst>
              <a:ext uri="{FF2B5EF4-FFF2-40B4-BE49-F238E27FC236}">
                <a16:creationId xmlns:a16="http://schemas.microsoft.com/office/drawing/2014/main" id="{1879B13D-BF7C-359B-5F2E-3633EA052423}"/>
              </a:ext>
            </a:extLst>
          </p:cNvPr>
          <p:cNvPicPr>
            <a:picLocks noChangeAspect="1"/>
          </p:cNvPicPr>
          <p:nvPr/>
        </p:nvPicPr>
        <p:blipFill rotWithShape="1">
          <a:blip r:embed="rId2"/>
          <a:srcRect t="1" b="86915"/>
          <a:stretch/>
        </p:blipFill>
        <p:spPr>
          <a:xfrm>
            <a:off x="222867" y="569416"/>
            <a:ext cx="8698266" cy="421248"/>
          </a:xfrm>
          <a:prstGeom prst="rect">
            <a:avLst/>
          </a:prstGeom>
        </p:spPr>
      </p:pic>
      <p:pic>
        <p:nvPicPr>
          <p:cNvPr id="13" name="Picture 12">
            <a:extLst>
              <a:ext uri="{FF2B5EF4-FFF2-40B4-BE49-F238E27FC236}">
                <a16:creationId xmlns:a16="http://schemas.microsoft.com/office/drawing/2014/main" id="{4F572468-EED1-CFC9-0279-00F9784B18DE}"/>
              </a:ext>
            </a:extLst>
          </p:cNvPr>
          <p:cNvPicPr>
            <a:picLocks noChangeAspect="1"/>
          </p:cNvPicPr>
          <p:nvPr/>
        </p:nvPicPr>
        <p:blipFill rotWithShape="1">
          <a:blip r:embed="rId3"/>
          <a:srcRect l="47822" t="-407" r="1689" b="407"/>
          <a:stretch/>
        </p:blipFill>
        <p:spPr>
          <a:xfrm>
            <a:off x="6705544" y="1548918"/>
            <a:ext cx="2438456" cy="5263030"/>
          </a:xfrm>
          <a:prstGeom prst="rect">
            <a:avLst/>
          </a:prstGeom>
        </p:spPr>
      </p:pic>
      <p:sp>
        <p:nvSpPr>
          <p:cNvPr id="16" name="TextBox 15">
            <a:extLst>
              <a:ext uri="{FF2B5EF4-FFF2-40B4-BE49-F238E27FC236}">
                <a16:creationId xmlns:a16="http://schemas.microsoft.com/office/drawing/2014/main" id="{A59FDB86-AC6C-1C57-C476-8B72DA4A6881}"/>
              </a:ext>
            </a:extLst>
          </p:cNvPr>
          <p:cNvSpPr txBox="1"/>
          <p:nvPr/>
        </p:nvSpPr>
        <p:spPr>
          <a:xfrm>
            <a:off x="222867" y="1747043"/>
            <a:ext cx="6231261" cy="4524315"/>
          </a:xfrm>
          <a:prstGeom prst="rect">
            <a:avLst/>
          </a:prstGeom>
          <a:noFill/>
        </p:spPr>
        <p:txBody>
          <a:bodyPr wrap="square">
            <a:spAutoFit/>
          </a:bodyPr>
          <a:lstStyle/>
          <a:p>
            <a:pPr marL="285750" indent="-285750">
              <a:buFontTx/>
              <a:buChar char="-"/>
            </a:pPr>
            <a:r>
              <a:rPr lang="en-GB" dirty="0"/>
              <a:t>a long, strap-like muscle and is the most medial muscle of the thigh. It is the most superficial of the adductor group and the weakest member. </a:t>
            </a:r>
          </a:p>
          <a:p>
            <a:pPr marL="285750" indent="-285750">
              <a:buFontTx/>
              <a:buChar char="-"/>
            </a:pPr>
            <a:endParaRPr lang="en-GB" dirty="0"/>
          </a:p>
          <a:p>
            <a:pPr marL="285750" indent="-285750">
              <a:buFontTx/>
              <a:buChar char="-"/>
            </a:pPr>
            <a:r>
              <a:rPr lang="en-GB" dirty="0"/>
              <a:t>It is the only one of the group to cross the knee joint as well as the hip joint.</a:t>
            </a:r>
          </a:p>
          <a:p>
            <a:pPr marL="285750" indent="-285750">
              <a:buFontTx/>
              <a:buChar char="-"/>
            </a:pPr>
            <a:endParaRPr lang="en-GB" dirty="0"/>
          </a:p>
          <a:p>
            <a:pPr marL="285750" indent="-285750">
              <a:buFontTx/>
              <a:buChar char="-"/>
            </a:pPr>
            <a:r>
              <a:rPr lang="en-GB" dirty="0"/>
              <a:t>Joins with two other two-joint muscles from </a:t>
            </a:r>
          </a:p>
          <a:p>
            <a:r>
              <a:rPr lang="en-GB" dirty="0"/>
              <a:t>     the other two compartments the sartorius </a:t>
            </a:r>
          </a:p>
          <a:p>
            <a:r>
              <a:rPr lang="en-GB" dirty="0"/>
              <a:t>     and semitendinosus muscles).</a:t>
            </a:r>
          </a:p>
          <a:p>
            <a:r>
              <a:rPr lang="en-GB" dirty="0"/>
              <a:t>     Thus, the three muscles are innervated by </a:t>
            </a:r>
          </a:p>
          <a:p>
            <a:r>
              <a:rPr lang="en-GB" dirty="0"/>
              <a:t>     three different nerves. </a:t>
            </a:r>
          </a:p>
          <a:p>
            <a:r>
              <a:rPr lang="en-GB" dirty="0"/>
              <a:t>     They have a common tendinous insertion,</a:t>
            </a:r>
          </a:p>
          <a:p>
            <a:r>
              <a:rPr lang="en-GB" dirty="0"/>
              <a:t>     the </a:t>
            </a:r>
            <a:r>
              <a:rPr lang="en-GB" b="1" dirty="0"/>
              <a:t>pes anserinus </a:t>
            </a:r>
            <a:r>
              <a:rPr lang="en-GB" dirty="0"/>
              <a:t>(L., goose’s foot), </a:t>
            </a:r>
          </a:p>
          <a:p>
            <a:r>
              <a:rPr lang="en-GB" dirty="0"/>
              <a:t>     into the superior part of the medial surface </a:t>
            </a:r>
          </a:p>
          <a:p>
            <a:r>
              <a:rPr lang="en-GB" dirty="0"/>
              <a:t>     of the tibia.</a:t>
            </a:r>
          </a:p>
        </p:txBody>
      </p:sp>
      <p:pic>
        <p:nvPicPr>
          <p:cNvPr id="2" name="Picture 1">
            <a:extLst>
              <a:ext uri="{FF2B5EF4-FFF2-40B4-BE49-F238E27FC236}">
                <a16:creationId xmlns:a16="http://schemas.microsoft.com/office/drawing/2014/main" id="{03DD2126-D88E-F35D-A3F4-5613EE35FD20}"/>
              </a:ext>
            </a:extLst>
          </p:cNvPr>
          <p:cNvPicPr>
            <a:picLocks noChangeAspect="1"/>
          </p:cNvPicPr>
          <p:nvPr/>
        </p:nvPicPr>
        <p:blipFill rotWithShape="1">
          <a:blip r:embed="rId2"/>
          <a:srcRect t="67099" b="19365"/>
          <a:stretch/>
        </p:blipFill>
        <p:spPr>
          <a:xfrm>
            <a:off x="222867" y="990664"/>
            <a:ext cx="8698266" cy="435795"/>
          </a:xfrm>
          <a:prstGeom prst="rect">
            <a:avLst/>
          </a:prstGeom>
        </p:spPr>
      </p:pic>
      <p:pic>
        <p:nvPicPr>
          <p:cNvPr id="3" name="Picture 2">
            <a:extLst>
              <a:ext uri="{FF2B5EF4-FFF2-40B4-BE49-F238E27FC236}">
                <a16:creationId xmlns:a16="http://schemas.microsoft.com/office/drawing/2014/main" id="{252650B1-45CD-AE5D-3651-222B9175FDD1}"/>
              </a:ext>
            </a:extLst>
          </p:cNvPr>
          <p:cNvPicPr>
            <a:picLocks noChangeAspect="1"/>
          </p:cNvPicPr>
          <p:nvPr/>
        </p:nvPicPr>
        <p:blipFill rotWithShape="1">
          <a:blip r:embed="rId4"/>
          <a:srcRect l="77584" t="49514" r="-445"/>
          <a:stretch/>
        </p:blipFill>
        <p:spPr>
          <a:xfrm>
            <a:off x="5029188" y="3794305"/>
            <a:ext cx="1752554" cy="3063695"/>
          </a:xfrm>
          <a:prstGeom prst="rect">
            <a:avLst/>
          </a:prstGeom>
        </p:spPr>
      </p:pic>
    </p:spTree>
    <p:extLst>
      <p:ext uri="{BB962C8B-B14F-4D97-AF65-F5344CB8AC3E}">
        <p14:creationId xmlns:p14="http://schemas.microsoft.com/office/powerpoint/2010/main" val="384802587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14574" y="76288"/>
            <a:ext cx="5981543"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OBTURATOR EXTERNUS</a:t>
            </a:r>
            <a:endParaRPr lang="en-US" altLang="en-US" sz="2800" b="1" dirty="0">
              <a:solidFill>
                <a:srgbClr val="FF0000"/>
              </a:solidFill>
              <a:effectLst>
                <a:outerShdw blurRad="38100" dist="38100" dir="2700000" algn="tl">
                  <a:srgbClr val="C0C0C0"/>
                </a:outerShdw>
              </a:effectLst>
            </a:endParaRPr>
          </a:p>
        </p:txBody>
      </p:sp>
      <p:pic>
        <p:nvPicPr>
          <p:cNvPr id="12" name="Picture 11">
            <a:extLst>
              <a:ext uri="{FF2B5EF4-FFF2-40B4-BE49-F238E27FC236}">
                <a16:creationId xmlns:a16="http://schemas.microsoft.com/office/drawing/2014/main" id="{1879B13D-BF7C-359B-5F2E-3633EA052423}"/>
              </a:ext>
            </a:extLst>
          </p:cNvPr>
          <p:cNvPicPr>
            <a:picLocks noChangeAspect="1"/>
          </p:cNvPicPr>
          <p:nvPr/>
        </p:nvPicPr>
        <p:blipFill rotWithShape="1">
          <a:blip r:embed="rId2"/>
          <a:srcRect t="1" b="86915"/>
          <a:stretch/>
        </p:blipFill>
        <p:spPr>
          <a:xfrm>
            <a:off x="222867" y="569416"/>
            <a:ext cx="8698266" cy="421248"/>
          </a:xfrm>
          <a:prstGeom prst="rect">
            <a:avLst/>
          </a:prstGeom>
        </p:spPr>
      </p:pic>
      <p:pic>
        <p:nvPicPr>
          <p:cNvPr id="13" name="Picture 12">
            <a:extLst>
              <a:ext uri="{FF2B5EF4-FFF2-40B4-BE49-F238E27FC236}">
                <a16:creationId xmlns:a16="http://schemas.microsoft.com/office/drawing/2014/main" id="{4F572468-EED1-CFC9-0279-00F9784B18DE}"/>
              </a:ext>
            </a:extLst>
          </p:cNvPr>
          <p:cNvPicPr>
            <a:picLocks noChangeAspect="1"/>
          </p:cNvPicPr>
          <p:nvPr/>
        </p:nvPicPr>
        <p:blipFill rotWithShape="1">
          <a:blip r:embed="rId3"/>
          <a:srcRect l="47822" t="-407" r="1689" b="407"/>
          <a:stretch/>
        </p:blipFill>
        <p:spPr>
          <a:xfrm>
            <a:off x="6675370" y="1483792"/>
            <a:ext cx="2468630" cy="5328156"/>
          </a:xfrm>
          <a:prstGeom prst="rect">
            <a:avLst/>
          </a:prstGeom>
        </p:spPr>
      </p:pic>
      <p:sp>
        <p:nvSpPr>
          <p:cNvPr id="16" name="TextBox 15">
            <a:extLst>
              <a:ext uri="{FF2B5EF4-FFF2-40B4-BE49-F238E27FC236}">
                <a16:creationId xmlns:a16="http://schemas.microsoft.com/office/drawing/2014/main" id="{A59FDB86-AC6C-1C57-C476-8B72DA4A6881}"/>
              </a:ext>
            </a:extLst>
          </p:cNvPr>
          <p:cNvSpPr txBox="1"/>
          <p:nvPr/>
        </p:nvSpPr>
        <p:spPr>
          <a:xfrm>
            <a:off x="0" y="1721568"/>
            <a:ext cx="6231261" cy="646331"/>
          </a:xfrm>
          <a:prstGeom prst="rect">
            <a:avLst/>
          </a:prstGeom>
          <a:noFill/>
        </p:spPr>
        <p:txBody>
          <a:bodyPr wrap="square">
            <a:spAutoFit/>
          </a:bodyPr>
          <a:lstStyle/>
          <a:p>
            <a:pPr marL="285750" indent="-285750">
              <a:buFontTx/>
              <a:buChar char="-"/>
            </a:pPr>
            <a:r>
              <a:rPr lang="en-GB" dirty="0"/>
              <a:t>a flat, relatively small, fan-shaped muscle that is deeply placed in the superomedial part of the thigh</a:t>
            </a:r>
          </a:p>
        </p:txBody>
      </p:sp>
      <p:pic>
        <p:nvPicPr>
          <p:cNvPr id="2" name="Picture 1">
            <a:extLst>
              <a:ext uri="{FF2B5EF4-FFF2-40B4-BE49-F238E27FC236}">
                <a16:creationId xmlns:a16="http://schemas.microsoft.com/office/drawing/2014/main" id="{03DD2126-D88E-F35D-A3F4-5613EE35FD20}"/>
              </a:ext>
            </a:extLst>
          </p:cNvPr>
          <p:cNvPicPr>
            <a:picLocks noChangeAspect="1"/>
          </p:cNvPicPr>
          <p:nvPr/>
        </p:nvPicPr>
        <p:blipFill rotWithShape="1">
          <a:blip r:embed="rId2"/>
          <a:srcRect t="80362" b="2135"/>
          <a:stretch/>
        </p:blipFill>
        <p:spPr>
          <a:xfrm>
            <a:off x="217020" y="930464"/>
            <a:ext cx="8698266" cy="563534"/>
          </a:xfrm>
          <a:prstGeom prst="rect">
            <a:avLst/>
          </a:prstGeom>
        </p:spPr>
      </p:pic>
      <p:pic>
        <p:nvPicPr>
          <p:cNvPr id="3" name="Picture 2">
            <a:extLst>
              <a:ext uri="{FF2B5EF4-FFF2-40B4-BE49-F238E27FC236}">
                <a16:creationId xmlns:a16="http://schemas.microsoft.com/office/drawing/2014/main" id="{252650B1-45CD-AE5D-3651-222B9175FDD1}"/>
              </a:ext>
            </a:extLst>
          </p:cNvPr>
          <p:cNvPicPr>
            <a:picLocks noChangeAspect="1"/>
          </p:cNvPicPr>
          <p:nvPr/>
        </p:nvPicPr>
        <p:blipFill rotWithShape="1">
          <a:blip r:embed="rId4"/>
          <a:srcRect l="77584" t="49514" r="-445"/>
          <a:stretch/>
        </p:blipFill>
        <p:spPr>
          <a:xfrm>
            <a:off x="4343406" y="2595469"/>
            <a:ext cx="2438336" cy="4262532"/>
          </a:xfrm>
          <a:prstGeom prst="rect">
            <a:avLst/>
          </a:prstGeom>
        </p:spPr>
      </p:pic>
    </p:spTree>
    <p:extLst>
      <p:ext uri="{BB962C8B-B14F-4D97-AF65-F5344CB8AC3E}">
        <p14:creationId xmlns:p14="http://schemas.microsoft.com/office/powerpoint/2010/main" val="696900532"/>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46362D-4C65-8A3B-99B0-FD9EA144D1D1}"/>
              </a:ext>
            </a:extLst>
          </p:cNvPr>
          <p:cNvPicPr>
            <a:picLocks noChangeAspect="1"/>
          </p:cNvPicPr>
          <p:nvPr/>
        </p:nvPicPr>
        <p:blipFill>
          <a:blip r:embed="rId2"/>
          <a:stretch>
            <a:fillRect/>
          </a:stretch>
        </p:blipFill>
        <p:spPr>
          <a:xfrm>
            <a:off x="3786848" y="727308"/>
            <a:ext cx="2766300" cy="6058425"/>
          </a:xfrm>
          <a:prstGeom prst="rect">
            <a:avLst/>
          </a:prstGeom>
        </p:spPr>
      </p:pic>
      <p:sp>
        <p:nvSpPr>
          <p:cNvPr id="5122" name="Rectangle 2"/>
          <p:cNvSpPr>
            <a:spLocks noGrp="1" noChangeArrowheads="1"/>
          </p:cNvSpPr>
          <p:nvPr>
            <p:ph type="title" idx="4294967295"/>
          </p:nvPr>
        </p:nvSpPr>
        <p:spPr>
          <a:xfrm>
            <a:off x="304912" y="87507"/>
            <a:ext cx="899136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POSTERIOR THIGH MUSCLES (HAMSTRINGS)</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1358878"/>
            <a:ext cx="4038600" cy="2070122"/>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POSTERIOR GROUP (HAMSTRINGS MUSCLES)</a:t>
            </a:r>
            <a:r>
              <a:rPr lang="sr-Latn-CS" altLang="en-US" sz="1800" b="1" i="1" dirty="0">
                <a:solidFill>
                  <a:srgbClr val="FF0000"/>
                </a:solidFill>
                <a:effectLst>
                  <a:outerShdw blurRad="38100" dist="38100" dir="2700000" algn="tl">
                    <a:srgbClr val="C0C0C0"/>
                  </a:outerShdw>
                </a:effectLst>
              </a:rPr>
              <a:t>:</a:t>
            </a: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semitendinosus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semimembranosus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biceps femoris</a:t>
            </a:r>
          </a:p>
          <a:p>
            <a:pPr eaLnBrk="1" hangingPunct="1">
              <a:buFontTx/>
              <a:buNone/>
              <a:defRPr/>
            </a:pPr>
            <a:endParaRPr lang="en-GB" altLang="en-US" sz="1800" b="1" dirty="0">
              <a:effectLst>
                <a:outerShdw blurRad="38100" dist="38100" dir="2700000" algn="tl">
                  <a:srgbClr val="C0C0C0"/>
                </a:outerShdw>
              </a:effectLst>
            </a:endParaRPr>
          </a:p>
        </p:txBody>
      </p:sp>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15170" y="3756522"/>
            <a:ext cx="4434774" cy="264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1800" dirty="0"/>
              <a:t>-    </a:t>
            </a:r>
            <a:r>
              <a:rPr lang="en-GB" sz="1600" dirty="0"/>
              <a:t>Proximal attachment to the ischial</a:t>
            </a:r>
          </a:p>
          <a:p>
            <a:pPr eaLnBrk="1" hangingPunct="1">
              <a:buFontTx/>
              <a:buNone/>
              <a:defRPr/>
            </a:pPr>
            <a:r>
              <a:rPr lang="en-GB" sz="1600" dirty="0"/>
              <a:t>      tuberosity deep to the gluteus maximus</a:t>
            </a:r>
          </a:p>
          <a:p>
            <a:pPr eaLnBrk="1" hangingPunct="1">
              <a:buFontTx/>
              <a:buChar char="-"/>
              <a:defRPr/>
            </a:pPr>
            <a:r>
              <a:rPr lang="en-GB" sz="1600" dirty="0"/>
              <a:t>Distal attachment to the bones of the leg</a:t>
            </a:r>
          </a:p>
          <a:p>
            <a:pPr eaLnBrk="1" hangingPunct="1">
              <a:buFontTx/>
              <a:buChar char="-"/>
              <a:defRPr/>
            </a:pPr>
            <a:r>
              <a:rPr lang="en-GB" sz="1600" dirty="0"/>
              <a:t>Thus, they span and act on two joints, producing extension at the hip joint and flexion at the knee joint. </a:t>
            </a:r>
          </a:p>
          <a:p>
            <a:pPr eaLnBrk="1" hangingPunct="1">
              <a:buFontTx/>
              <a:buChar char="-"/>
              <a:defRPr/>
            </a:pPr>
            <a:r>
              <a:rPr lang="en-GB" sz="1600" dirty="0"/>
              <a:t>Innervation by the tibial division of the sciatic nerve</a:t>
            </a:r>
            <a:endParaRPr lang="en-GB" altLang="en-US" sz="1600" b="1" kern="0" dirty="0">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B4BE6164-088C-4B2A-F2D6-7E03CEC572CF}"/>
              </a:ext>
            </a:extLst>
          </p:cNvPr>
          <p:cNvPicPr>
            <a:picLocks noChangeAspect="1"/>
          </p:cNvPicPr>
          <p:nvPr/>
        </p:nvPicPr>
        <p:blipFill>
          <a:blip r:embed="rId3"/>
          <a:stretch>
            <a:fillRect/>
          </a:stretch>
        </p:blipFill>
        <p:spPr>
          <a:xfrm>
            <a:off x="6469148" y="647292"/>
            <a:ext cx="2674852" cy="6218459"/>
          </a:xfrm>
          <a:prstGeom prst="rect">
            <a:avLst/>
          </a:prstGeom>
        </p:spPr>
      </p:pic>
    </p:spTree>
    <p:extLst>
      <p:ext uri="{BB962C8B-B14F-4D97-AF65-F5344CB8AC3E}">
        <p14:creationId xmlns:p14="http://schemas.microsoft.com/office/powerpoint/2010/main" val="200557984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54883" y="0"/>
            <a:ext cx="8034234" cy="609674"/>
          </a:xfrm>
        </p:spPr>
        <p:txBody>
          <a:bodyPr/>
          <a:lstStyle/>
          <a:p>
            <a:pPr eaLnBrk="1" hangingPunct="1">
              <a:defRPr/>
            </a:pPr>
            <a:r>
              <a:rPr lang="en-GB" sz="2800" b="1" dirty="0">
                <a:latin typeface="Book Antiqua" panose="02040602050305030304" pitchFamily="18" charset="0"/>
              </a:rPr>
              <a:t>GLUTEAL LIGAMENTS</a:t>
            </a:r>
            <a:endParaRPr lang="en-US" altLang="en-US" sz="2800" b="1" dirty="0">
              <a:solidFill>
                <a:srgbClr val="FF0000"/>
              </a:solidFill>
              <a:effectLst>
                <a:outerShdw blurRad="38100" dist="38100" dir="2700000" algn="tl">
                  <a:srgbClr val="C0C0C0"/>
                </a:outerShdw>
              </a:effectLst>
              <a:latin typeface="Book Antiqua" panose="02040602050305030304" pitchFamily="18" charset="0"/>
            </a:endParaRPr>
          </a:p>
        </p:txBody>
      </p:sp>
      <p:sp>
        <p:nvSpPr>
          <p:cNvPr id="5123" name="Rectangle 3"/>
          <p:cNvSpPr>
            <a:spLocks noGrp="1" noChangeArrowheads="1"/>
          </p:cNvSpPr>
          <p:nvPr>
            <p:ph type="body" sz="half" idx="4294967295"/>
          </p:nvPr>
        </p:nvSpPr>
        <p:spPr>
          <a:xfrm>
            <a:off x="-20236" y="488944"/>
            <a:ext cx="9143999" cy="5118132"/>
          </a:xfrm>
        </p:spPr>
        <p:txBody>
          <a:bodyPr/>
          <a:lstStyle/>
          <a:p>
            <a:pPr eaLnBrk="1" hangingPunct="1">
              <a:buFontTx/>
              <a:buNone/>
              <a:defRPr/>
            </a:pPr>
            <a:r>
              <a:rPr lang="en-GB" sz="1600" dirty="0">
                <a:latin typeface="Book Antiqua" panose="02040602050305030304" pitchFamily="18" charset="0"/>
              </a:rPr>
              <a:t>- The parts of the bony pelvis—hip bones, sacrum, and coccyx—are bound together by</a:t>
            </a:r>
          </a:p>
          <a:p>
            <a:pPr eaLnBrk="1" hangingPunct="1">
              <a:buFontTx/>
              <a:buNone/>
              <a:defRPr/>
            </a:pPr>
            <a:r>
              <a:rPr lang="en-GB" sz="1600" dirty="0">
                <a:latin typeface="Book Antiqua" panose="02040602050305030304" pitchFamily="18" charset="0"/>
              </a:rPr>
              <a:t>   dense ligaments:</a:t>
            </a:r>
          </a:p>
          <a:p>
            <a:pPr eaLnBrk="1" hangingPunct="1">
              <a:buFontTx/>
              <a:buNone/>
              <a:defRPr/>
            </a:pPr>
            <a:r>
              <a:rPr lang="en-GB" sz="1600" dirty="0">
                <a:latin typeface="Book Antiqua" panose="02040602050305030304" pitchFamily="18" charset="0"/>
              </a:rPr>
              <a:t>- The </a:t>
            </a:r>
            <a:r>
              <a:rPr lang="en-GB" sz="1600" dirty="0" err="1">
                <a:latin typeface="Book Antiqua" panose="02040602050305030304" pitchFamily="18" charset="0"/>
              </a:rPr>
              <a:t>sacrotuberous</a:t>
            </a:r>
            <a:r>
              <a:rPr lang="en-GB" sz="1600" dirty="0">
                <a:latin typeface="Book Antiqua" panose="02040602050305030304" pitchFamily="18" charset="0"/>
              </a:rPr>
              <a:t> ligament extends across the sciatic notch of the hip bone, converting the notch</a:t>
            </a:r>
          </a:p>
          <a:p>
            <a:pPr eaLnBrk="1" hangingPunct="1">
              <a:buFontTx/>
              <a:buNone/>
              <a:defRPr/>
            </a:pPr>
            <a:r>
              <a:rPr lang="en-GB" sz="1600" dirty="0">
                <a:latin typeface="Book Antiqua" panose="02040602050305030304" pitchFamily="18" charset="0"/>
              </a:rPr>
              <a:t>   into a foramen that is further subdivided by the sacrospinous ligament and ischial spine, creating</a:t>
            </a:r>
          </a:p>
          <a:p>
            <a:pPr eaLnBrk="1" hangingPunct="1">
              <a:buFontTx/>
              <a:buNone/>
              <a:defRPr/>
            </a:pPr>
            <a:r>
              <a:rPr lang="en-GB" sz="1600" dirty="0">
                <a:latin typeface="Book Antiqua" panose="02040602050305030304" pitchFamily="18" charset="0"/>
              </a:rPr>
              <a:t>   the </a:t>
            </a:r>
            <a:r>
              <a:rPr lang="en-GB" sz="1600" dirty="0">
                <a:solidFill>
                  <a:srgbClr val="FF0000"/>
                </a:solidFill>
                <a:latin typeface="Book Antiqua" panose="02040602050305030304" pitchFamily="18" charset="0"/>
              </a:rPr>
              <a:t>greater and lesser sciatic foramen (foramen </a:t>
            </a:r>
            <a:r>
              <a:rPr lang="en-GB" sz="1600" dirty="0" err="1">
                <a:solidFill>
                  <a:srgbClr val="FF0000"/>
                </a:solidFill>
                <a:latin typeface="Book Antiqua" panose="02040602050305030304" pitchFamily="18" charset="0"/>
              </a:rPr>
              <a:t>ischiadicum</a:t>
            </a:r>
            <a:r>
              <a:rPr lang="en-GB" sz="1600" dirty="0">
                <a:solidFill>
                  <a:srgbClr val="FF0000"/>
                </a:solidFill>
                <a:latin typeface="Book Antiqua" panose="02040602050305030304" pitchFamily="18" charset="0"/>
              </a:rPr>
              <a:t> majus and minus).</a:t>
            </a:r>
            <a:r>
              <a:rPr lang="en-GB" sz="1600" dirty="0">
                <a:latin typeface="Book Antiqua" panose="02040602050305030304" pitchFamily="18" charset="0"/>
              </a:rPr>
              <a:t> </a:t>
            </a:r>
          </a:p>
          <a:p>
            <a:pPr eaLnBrk="1" hangingPunct="1">
              <a:buFontTx/>
              <a:buChar char="-"/>
              <a:defRPr/>
            </a:pPr>
            <a:r>
              <a:rPr lang="en-GB" sz="1800" b="1" dirty="0" err="1">
                <a:latin typeface="Book Antiqua" panose="02040602050305030304" pitchFamily="18" charset="0"/>
              </a:rPr>
              <a:t>lig</a:t>
            </a:r>
            <a:r>
              <a:rPr lang="en-GB" sz="1800" b="1" dirty="0">
                <a:latin typeface="Book Antiqua" panose="02040602050305030304" pitchFamily="18" charset="0"/>
              </a:rPr>
              <a:t>. </a:t>
            </a:r>
            <a:r>
              <a:rPr lang="en-GB" sz="1800" b="1" dirty="0" err="1">
                <a:latin typeface="Book Antiqua" panose="02040602050305030304" pitchFamily="18" charset="0"/>
              </a:rPr>
              <a:t>sacrotuberale</a:t>
            </a:r>
            <a:r>
              <a:rPr lang="en-GB" sz="1800" b="1" dirty="0">
                <a:latin typeface="Book Antiqua" panose="02040602050305030304" pitchFamily="18" charset="0"/>
              </a:rPr>
              <a:t> (</a:t>
            </a:r>
            <a:r>
              <a:rPr lang="en-GB" sz="1800" b="1" dirty="0" err="1">
                <a:latin typeface="Book Antiqua" panose="02040602050305030304" pitchFamily="18" charset="0"/>
              </a:rPr>
              <a:t>sacrotuberous</a:t>
            </a:r>
            <a:r>
              <a:rPr lang="en-GB" sz="1800" b="1" dirty="0">
                <a:latin typeface="Book Antiqua" panose="02040602050305030304" pitchFamily="18" charset="0"/>
              </a:rPr>
              <a:t> ligament): </a:t>
            </a:r>
            <a:br>
              <a:rPr lang="en-GB" sz="1600" dirty="0">
                <a:latin typeface="Book Antiqua" panose="02040602050305030304" pitchFamily="18" charset="0"/>
              </a:rPr>
            </a:br>
            <a:r>
              <a:rPr lang="en-GB" sz="1600" dirty="0">
                <a:latin typeface="Book Antiqua" panose="02040602050305030304" pitchFamily="18" charset="0"/>
              </a:rPr>
              <a:t>with a wide base, it attaches to the posterior superior femoral spine, passes to the lateral border of the </a:t>
            </a:r>
            <a:r>
              <a:rPr lang="en-GB" sz="1600" dirty="0" err="1">
                <a:latin typeface="Book Antiqua" panose="02040602050305030304" pitchFamily="18" charset="0"/>
              </a:rPr>
              <a:t>saccrum</a:t>
            </a:r>
            <a:r>
              <a:rPr lang="en-GB" sz="1600" dirty="0">
                <a:latin typeface="Book Antiqua" panose="02040602050305030304" pitchFamily="18" charset="0"/>
              </a:rPr>
              <a:t> and ends with an attachment to the ischial tubercle (tuber </a:t>
            </a:r>
            <a:r>
              <a:rPr lang="en-GB" sz="1600" dirty="0" err="1">
                <a:latin typeface="Book Antiqua" panose="02040602050305030304" pitchFamily="18" charset="0"/>
              </a:rPr>
              <a:t>ischiadicum</a:t>
            </a:r>
            <a:r>
              <a:rPr lang="en-GB" sz="1600" dirty="0">
                <a:latin typeface="Book Antiqua" panose="02040602050305030304" pitchFamily="18" charset="0"/>
              </a:rPr>
              <a:t>).</a:t>
            </a:r>
            <a:br>
              <a:rPr lang="en-GB" sz="1600" dirty="0">
                <a:latin typeface="Book Antiqua" panose="02040602050305030304" pitchFamily="18" charset="0"/>
              </a:rPr>
            </a:br>
            <a:r>
              <a:rPr lang="en-GB" sz="1600" dirty="0">
                <a:latin typeface="Book Antiqua" panose="02040602050305030304" pitchFamily="18" charset="0"/>
              </a:rPr>
              <a:t>From there, it continues along the inner side of the branch of the saddle bone as a falciform extension (</a:t>
            </a:r>
            <a:r>
              <a:rPr lang="en-GB" sz="1600" dirty="0" err="1">
                <a:latin typeface="Book Antiqua" panose="02040602050305030304" pitchFamily="18" charset="0"/>
              </a:rPr>
              <a:t>processus</a:t>
            </a:r>
            <a:r>
              <a:rPr lang="en-GB" sz="1600" dirty="0">
                <a:latin typeface="Book Antiqua" panose="02040602050305030304" pitchFamily="18" charset="0"/>
              </a:rPr>
              <a:t> </a:t>
            </a:r>
            <a:r>
              <a:rPr lang="en-GB" sz="1600" dirty="0" err="1">
                <a:latin typeface="Book Antiqua" panose="02040602050305030304" pitchFamily="18" charset="0"/>
              </a:rPr>
              <a:t>falciformis</a:t>
            </a:r>
            <a:r>
              <a:rPr lang="en-GB" sz="1600" dirty="0">
                <a:latin typeface="Book Antiqua" panose="02040602050305030304" pitchFamily="18" charset="0"/>
              </a:rPr>
              <a:t>).</a:t>
            </a:r>
          </a:p>
          <a:p>
            <a:pPr eaLnBrk="1" hangingPunct="1">
              <a:buFontTx/>
              <a:buChar char="-"/>
              <a:defRPr/>
            </a:pPr>
            <a:r>
              <a:rPr lang="en-GB" sz="1800" b="1" dirty="0" err="1">
                <a:latin typeface="Book Antiqua" panose="02040602050305030304" pitchFamily="18" charset="0"/>
              </a:rPr>
              <a:t>lig</a:t>
            </a:r>
            <a:r>
              <a:rPr lang="en-GB" sz="1800" b="1" dirty="0">
                <a:latin typeface="Book Antiqua" panose="02040602050305030304" pitchFamily="18" charset="0"/>
              </a:rPr>
              <a:t>. </a:t>
            </a:r>
            <a:r>
              <a:rPr lang="en-GB" sz="1800" b="1" dirty="0" err="1">
                <a:latin typeface="Book Antiqua" panose="02040602050305030304" pitchFamily="18" charset="0"/>
              </a:rPr>
              <a:t>sacrospinale</a:t>
            </a:r>
            <a:r>
              <a:rPr lang="en-GB" sz="1800" b="1" dirty="0">
                <a:latin typeface="Book Antiqua" panose="02040602050305030304" pitchFamily="18" charset="0"/>
              </a:rPr>
              <a:t> (sacrospinous ligament):</a:t>
            </a:r>
            <a:br>
              <a:rPr lang="en-GB" sz="1600" b="1" dirty="0">
                <a:latin typeface="Book Antiqua" panose="02040602050305030304" pitchFamily="18" charset="0"/>
              </a:rPr>
            </a:br>
            <a:r>
              <a:rPr lang="en-GB" sz="1600" dirty="0">
                <a:latin typeface="Book Antiqua" panose="02040602050305030304" pitchFamily="18" charset="0"/>
              </a:rPr>
              <a:t>connects the sacrum to the ischial spine (spina </a:t>
            </a:r>
            <a:r>
              <a:rPr lang="en-GB" sz="1600" dirty="0" err="1">
                <a:latin typeface="Book Antiqua" panose="02040602050305030304" pitchFamily="18" charset="0"/>
              </a:rPr>
              <a:t>ischiadica</a:t>
            </a:r>
            <a:r>
              <a:rPr lang="en-GB" sz="1600" dirty="0">
                <a:latin typeface="Book Antiqua" panose="02040602050305030304" pitchFamily="18" charset="0"/>
              </a:rPr>
              <a:t>)</a:t>
            </a:r>
          </a:p>
        </p:txBody>
      </p:sp>
      <p:pic>
        <p:nvPicPr>
          <p:cNvPr id="4" name="Picture 3">
            <a:extLst>
              <a:ext uri="{FF2B5EF4-FFF2-40B4-BE49-F238E27FC236}">
                <a16:creationId xmlns:a16="http://schemas.microsoft.com/office/drawing/2014/main" id="{05458B7B-E46C-24A6-9A26-58FD05BBC0A6}"/>
              </a:ext>
            </a:extLst>
          </p:cNvPr>
          <p:cNvPicPr>
            <a:picLocks noChangeAspect="1"/>
          </p:cNvPicPr>
          <p:nvPr/>
        </p:nvPicPr>
        <p:blipFill>
          <a:blip r:embed="rId2"/>
          <a:stretch>
            <a:fillRect/>
          </a:stretch>
        </p:blipFill>
        <p:spPr>
          <a:xfrm>
            <a:off x="2971842" y="3809990"/>
            <a:ext cx="5037360" cy="2883098"/>
          </a:xfrm>
          <a:prstGeom prst="rect">
            <a:avLst/>
          </a:prstGeom>
        </p:spPr>
      </p:pic>
    </p:spTree>
    <p:extLst>
      <p:ext uri="{BB962C8B-B14F-4D97-AF65-F5344CB8AC3E}">
        <p14:creationId xmlns:p14="http://schemas.microsoft.com/office/powerpoint/2010/main" val="106838728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04912" y="87507"/>
            <a:ext cx="899136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POSTERIOR THIGH MUSCLES (HAMSTRINGS)</a:t>
            </a:r>
            <a:endParaRPr lang="en-US" altLang="en-US" sz="2800" b="1" dirty="0">
              <a:solidFill>
                <a:srgbClr val="FF0000"/>
              </a:solidFill>
              <a:effectLst>
                <a:outerShdw blurRad="38100" dist="38100" dir="2700000" algn="tl">
                  <a:srgbClr val="C0C0C0"/>
                </a:outerShdw>
              </a:effectLst>
            </a:endParaRPr>
          </a:p>
        </p:txBody>
      </p:sp>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15170" y="3756522"/>
            <a:ext cx="4221406" cy="21351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2000" kern="0" dirty="0"/>
              <a:t> </a:t>
            </a:r>
            <a:endParaRPr lang="en-GB" altLang="en-US" sz="1800" b="1" kern="0" dirty="0">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0446362D-4C65-8A3B-99B0-FD9EA144D1D1}"/>
              </a:ext>
            </a:extLst>
          </p:cNvPr>
          <p:cNvPicPr>
            <a:picLocks noChangeAspect="1"/>
          </p:cNvPicPr>
          <p:nvPr/>
        </p:nvPicPr>
        <p:blipFill>
          <a:blip r:embed="rId2"/>
          <a:stretch>
            <a:fillRect/>
          </a:stretch>
        </p:blipFill>
        <p:spPr>
          <a:xfrm>
            <a:off x="2536627" y="3101522"/>
            <a:ext cx="1671866" cy="3661525"/>
          </a:xfrm>
          <a:prstGeom prst="rect">
            <a:avLst/>
          </a:prstGeom>
        </p:spPr>
      </p:pic>
      <p:pic>
        <p:nvPicPr>
          <p:cNvPr id="6" name="Picture 5">
            <a:extLst>
              <a:ext uri="{FF2B5EF4-FFF2-40B4-BE49-F238E27FC236}">
                <a16:creationId xmlns:a16="http://schemas.microsoft.com/office/drawing/2014/main" id="{B4BE6164-088C-4B2A-F2D6-7E03CEC572CF}"/>
              </a:ext>
            </a:extLst>
          </p:cNvPr>
          <p:cNvPicPr>
            <a:picLocks noChangeAspect="1"/>
          </p:cNvPicPr>
          <p:nvPr/>
        </p:nvPicPr>
        <p:blipFill>
          <a:blip r:embed="rId3"/>
          <a:stretch>
            <a:fillRect/>
          </a:stretch>
        </p:blipFill>
        <p:spPr>
          <a:xfrm>
            <a:off x="5257782" y="2993326"/>
            <a:ext cx="1662378" cy="3864674"/>
          </a:xfrm>
          <a:prstGeom prst="rect">
            <a:avLst/>
          </a:prstGeom>
        </p:spPr>
      </p:pic>
      <p:pic>
        <p:nvPicPr>
          <p:cNvPr id="3" name="Picture 2">
            <a:extLst>
              <a:ext uri="{FF2B5EF4-FFF2-40B4-BE49-F238E27FC236}">
                <a16:creationId xmlns:a16="http://schemas.microsoft.com/office/drawing/2014/main" id="{6BF06F8D-4E60-928E-6776-91989069FC24}"/>
              </a:ext>
            </a:extLst>
          </p:cNvPr>
          <p:cNvPicPr>
            <a:picLocks noChangeAspect="1"/>
          </p:cNvPicPr>
          <p:nvPr/>
        </p:nvPicPr>
        <p:blipFill>
          <a:blip r:embed="rId4"/>
          <a:stretch>
            <a:fillRect/>
          </a:stretch>
        </p:blipFill>
        <p:spPr>
          <a:xfrm>
            <a:off x="548672" y="517767"/>
            <a:ext cx="8290416" cy="2558371"/>
          </a:xfrm>
          <a:prstGeom prst="rect">
            <a:avLst/>
          </a:prstGeom>
        </p:spPr>
      </p:pic>
    </p:spTree>
    <p:extLst>
      <p:ext uri="{BB962C8B-B14F-4D97-AF65-F5344CB8AC3E}">
        <p14:creationId xmlns:p14="http://schemas.microsoft.com/office/powerpoint/2010/main" val="42559747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04912" y="87507"/>
            <a:ext cx="899136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SEMITENDINOSUS</a:t>
            </a:r>
            <a:endParaRPr lang="en-US" altLang="en-US" sz="2800" b="1" dirty="0">
              <a:solidFill>
                <a:srgbClr val="FF0000"/>
              </a:solidFill>
              <a:effectLst>
                <a:outerShdw blurRad="38100" dist="38100" dir="2700000" algn="tl">
                  <a:srgbClr val="C0C0C0"/>
                </a:outerShdw>
              </a:effectLst>
            </a:endParaRPr>
          </a:p>
        </p:txBody>
      </p:sp>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15170" y="3756522"/>
            <a:ext cx="4221406" cy="21351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2000" kern="0" dirty="0"/>
              <a:t> </a:t>
            </a:r>
            <a:endParaRPr lang="en-GB" altLang="en-US" sz="1800" b="1" kern="0" dirty="0">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0446362D-4C65-8A3B-99B0-FD9EA144D1D1}"/>
              </a:ext>
            </a:extLst>
          </p:cNvPr>
          <p:cNvPicPr>
            <a:picLocks noChangeAspect="1"/>
          </p:cNvPicPr>
          <p:nvPr/>
        </p:nvPicPr>
        <p:blipFill>
          <a:blip r:embed="rId2"/>
          <a:stretch>
            <a:fillRect/>
          </a:stretch>
        </p:blipFill>
        <p:spPr>
          <a:xfrm>
            <a:off x="6710154" y="1527676"/>
            <a:ext cx="2433846" cy="5330324"/>
          </a:xfrm>
          <a:prstGeom prst="rect">
            <a:avLst/>
          </a:prstGeom>
        </p:spPr>
      </p:pic>
      <p:pic>
        <p:nvPicPr>
          <p:cNvPr id="3" name="Picture 2">
            <a:extLst>
              <a:ext uri="{FF2B5EF4-FFF2-40B4-BE49-F238E27FC236}">
                <a16:creationId xmlns:a16="http://schemas.microsoft.com/office/drawing/2014/main" id="{6BF06F8D-4E60-928E-6776-91989069FC24}"/>
              </a:ext>
            </a:extLst>
          </p:cNvPr>
          <p:cNvPicPr>
            <a:picLocks noChangeAspect="1"/>
          </p:cNvPicPr>
          <p:nvPr/>
        </p:nvPicPr>
        <p:blipFill rotWithShape="1">
          <a:blip r:embed="rId3"/>
          <a:srcRect b="37297"/>
          <a:stretch/>
        </p:blipFill>
        <p:spPr>
          <a:xfrm>
            <a:off x="548672" y="517768"/>
            <a:ext cx="8290416" cy="1604168"/>
          </a:xfrm>
          <a:prstGeom prst="rect">
            <a:avLst/>
          </a:prstGeom>
        </p:spPr>
      </p:pic>
      <p:pic>
        <p:nvPicPr>
          <p:cNvPr id="5" name="Picture 4">
            <a:extLst>
              <a:ext uri="{FF2B5EF4-FFF2-40B4-BE49-F238E27FC236}">
                <a16:creationId xmlns:a16="http://schemas.microsoft.com/office/drawing/2014/main" id="{2A10197D-7B04-6494-D26B-DC5FF3688CB7}"/>
              </a:ext>
            </a:extLst>
          </p:cNvPr>
          <p:cNvPicPr>
            <a:picLocks noChangeAspect="1"/>
          </p:cNvPicPr>
          <p:nvPr/>
        </p:nvPicPr>
        <p:blipFill>
          <a:blip r:embed="rId4"/>
          <a:stretch>
            <a:fillRect/>
          </a:stretch>
        </p:blipFill>
        <p:spPr>
          <a:xfrm>
            <a:off x="10908" y="2270975"/>
            <a:ext cx="3372456" cy="4437986"/>
          </a:xfrm>
          <a:prstGeom prst="rect">
            <a:avLst/>
          </a:prstGeom>
        </p:spPr>
      </p:pic>
      <p:pic>
        <p:nvPicPr>
          <p:cNvPr id="9" name="Picture 8">
            <a:extLst>
              <a:ext uri="{FF2B5EF4-FFF2-40B4-BE49-F238E27FC236}">
                <a16:creationId xmlns:a16="http://schemas.microsoft.com/office/drawing/2014/main" id="{6F904FFA-262A-6C74-E943-1F91ECAF078C}"/>
              </a:ext>
            </a:extLst>
          </p:cNvPr>
          <p:cNvPicPr>
            <a:picLocks noChangeAspect="1"/>
          </p:cNvPicPr>
          <p:nvPr/>
        </p:nvPicPr>
        <p:blipFill>
          <a:blip r:embed="rId5"/>
          <a:stretch>
            <a:fillRect/>
          </a:stretch>
        </p:blipFill>
        <p:spPr>
          <a:xfrm>
            <a:off x="3389094" y="2837715"/>
            <a:ext cx="3420156" cy="3502517"/>
          </a:xfrm>
          <a:prstGeom prst="rect">
            <a:avLst/>
          </a:prstGeom>
        </p:spPr>
      </p:pic>
    </p:spTree>
    <p:extLst>
      <p:ext uri="{BB962C8B-B14F-4D97-AF65-F5344CB8AC3E}">
        <p14:creationId xmlns:p14="http://schemas.microsoft.com/office/powerpoint/2010/main" val="299064445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04912" y="87507"/>
            <a:ext cx="899136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SEMIMEMBRANOSUS</a:t>
            </a:r>
            <a:endParaRPr lang="en-US" altLang="en-US" sz="2800" b="1" dirty="0">
              <a:solidFill>
                <a:srgbClr val="FF0000"/>
              </a:solidFill>
              <a:effectLst>
                <a:outerShdw blurRad="38100" dist="38100" dir="2700000" algn="tl">
                  <a:srgbClr val="C0C0C0"/>
                </a:outerShdw>
              </a:effectLst>
            </a:endParaRPr>
          </a:p>
        </p:txBody>
      </p:sp>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20272" y="2618339"/>
            <a:ext cx="3525500" cy="25632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1600" dirty="0"/>
              <a:t>- </a:t>
            </a:r>
            <a:r>
              <a:rPr lang="en-GB" sz="1400" dirty="0"/>
              <a:t>The semimembranosus tendon divides</a:t>
            </a:r>
          </a:p>
          <a:p>
            <a:pPr eaLnBrk="1" hangingPunct="1">
              <a:buFontTx/>
              <a:buNone/>
              <a:defRPr/>
            </a:pPr>
            <a:r>
              <a:rPr lang="en-GB" sz="1400" dirty="0"/>
              <a:t>  distally into three parts: </a:t>
            </a:r>
          </a:p>
          <a:p>
            <a:pPr eaLnBrk="1" hangingPunct="1">
              <a:buFontTx/>
              <a:buNone/>
              <a:defRPr/>
            </a:pPr>
            <a:r>
              <a:rPr lang="en-GB" sz="1400" dirty="0"/>
              <a:t> (1) a direct attachment to the posterior </a:t>
            </a:r>
            <a:br>
              <a:rPr lang="en-GB" sz="1400" dirty="0"/>
            </a:br>
            <a:r>
              <a:rPr lang="en-GB" sz="1400" dirty="0"/>
              <a:t>aspect of the medial tibial condyle, </a:t>
            </a:r>
          </a:p>
          <a:p>
            <a:pPr eaLnBrk="1" hangingPunct="1">
              <a:buFontTx/>
              <a:buNone/>
              <a:defRPr/>
            </a:pPr>
            <a:r>
              <a:rPr lang="en-GB" sz="1400" dirty="0"/>
              <a:t>(2) a part that blends with the popliteal </a:t>
            </a:r>
            <a:br>
              <a:rPr lang="en-GB" sz="1400" dirty="0"/>
            </a:br>
            <a:r>
              <a:rPr lang="en-GB" sz="1400" dirty="0"/>
              <a:t>fascia, and </a:t>
            </a:r>
          </a:p>
          <a:p>
            <a:pPr eaLnBrk="1" hangingPunct="1">
              <a:buFontTx/>
              <a:buNone/>
              <a:defRPr/>
            </a:pPr>
            <a:r>
              <a:rPr lang="en-GB" sz="1400" dirty="0"/>
              <a:t>(3) a reflected part that reinforces the </a:t>
            </a:r>
            <a:br>
              <a:rPr lang="en-GB" sz="1400" dirty="0"/>
            </a:br>
            <a:r>
              <a:rPr lang="en-GB" sz="1400" dirty="0"/>
              <a:t>intercondylar part of the joint capsule </a:t>
            </a:r>
            <a:br>
              <a:rPr lang="en-GB" sz="1400" dirty="0"/>
            </a:br>
            <a:r>
              <a:rPr lang="en-GB" sz="1400" dirty="0"/>
              <a:t>of the knee as </a:t>
            </a:r>
            <a:r>
              <a:rPr lang="en-GB" sz="1400" b="1" dirty="0"/>
              <a:t>the oblique popliteal </a:t>
            </a:r>
            <a:br>
              <a:rPr lang="en-GB" sz="1400" b="1" dirty="0"/>
            </a:br>
            <a:r>
              <a:rPr lang="en-GB" sz="1400" b="1" dirty="0"/>
              <a:t>ligament</a:t>
            </a:r>
            <a:endParaRPr lang="en-GB" altLang="en-US" sz="1400" b="1" kern="0" dirty="0">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0446362D-4C65-8A3B-99B0-FD9EA144D1D1}"/>
              </a:ext>
            </a:extLst>
          </p:cNvPr>
          <p:cNvPicPr>
            <a:picLocks noChangeAspect="1"/>
          </p:cNvPicPr>
          <p:nvPr/>
        </p:nvPicPr>
        <p:blipFill>
          <a:blip r:embed="rId2"/>
          <a:stretch>
            <a:fillRect/>
          </a:stretch>
        </p:blipFill>
        <p:spPr>
          <a:xfrm>
            <a:off x="6758613" y="1689639"/>
            <a:ext cx="2359893" cy="5168361"/>
          </a:xfrm>
          <a:prstGeom prst="rect">
            <a:avLst/>
          </a:prstGeom>
        </p:spPr>
      </p:pic>
      <p:pic>
        <p:nvPicPr>
          <p:cNvPr id="3" name="Picture 2">
            <a:extLst>
              <a:ext uri="{FF2B5EF4-FFF2-40B4-BE49-F238E27FC236}">
                <a16:creationId xmlns:a16="http://schemas.microsoft.com/office/drawing/2014/main" id="{6BF06F8D-4E60-928E-6776-91989069FC24}"/>
              </a:ext>
            </a:extLst>
          </p:cNvPr>
          <p:cNvPicPr>
            <a:picLocks noChangeAspect="1"/>
          </p:cNvPicPr>
          <p:nvPr/>
        </p:nvPicPr>
        <p:blipFill rotWithShape="1">
          <a:blip r:embed="rId3"/>
          <a:srcRect b="37297"/>
          <a:stretch/>
        </p:blipFill>
        <p:spPr>
          <a:xfrm>
            <a:off x="0" y="463199"/>
            <a:ext cx="9144000" cy="1769333"/>
          </a:xfrm>
          <a:prstGeom prst="rect">
            <a:avLst/>
          </a:prstGeom>
        </p:spPr>
      </p:pic>
      <p:pic>
        <p:nvPicPr>
          <p:cNvPr id="2" name="Picture 1">
            <a:extLst>
              <a:ext uri="{FF2B5EF4-FFF2-40B4-BE49-F238E27FC236}">
                <a16:creationId xmlns:a16="http://schemas.microsoft.com/office/drawing/2014/main" id="{C627E984-5779-C163-BFD3-45ABAECFE848}"/>
              </a:ext>
            </a:extLst>
          </p:cNvPr>
          <p:cNvPicPr>
            <a:picLocks noChangeAspect="1"/>
          </p:cNvPicPr>
          <p:nvPr/>
        </p:nvPicPr>
        <p:blipFill>
          <a:blip r:embed="rId4"/>
          <a:stretch>
            <a:fillRect/>
          </a:stretch>
        </p:blipFill>
        <p:spPr>
          <a:xfrm>
            <a:off x="3505228" y="2237588"/>
            <a:ext cx="3407774" cy="4484463"/>
          </a:xfrm>
          <a:prstGeom prst="rect">
            <a:avLst/>
          </a:prstGeom>
        </p:spPr>
      </p:pic>
    </p:spTree>
    <p:extLst>
      <p:ext uri="{BB962C8B-B14F-4D97-AF65-F5344CB8AC3E}">
        <p14:creationId xmlns:p14="http://schemas.microsoft.com/office/powerpoint/2010/main" val="308230933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3BB8FB-B13F-1082-D819-A3F9D0724D4D}"/>
              </a:ext>
            </a:extLst>
          </p:cNvPr>
          <p:cNvPicPr>
            <a:picLocks noChangeAspect="1"/>
          </p:cNvPicPr>
          <p:nvPr/>
        </p:nvPicPr>
        <p:blipFill>
          <a:blip r:embed="rId2"/>
          <a:stretch>
            <a:fillRect/>
          </a:stretch>
        </p:blipFill>
        <p:spPr>
          <a:xfrm>
            <a:off x="5356643" y="1884939"/>
            <a:ext cx="3712566" cy="4885554"/>
          </a:xfrm>
          <a:prstGeom prst="rect">
            <a:avLst/>
          </a:prstGeom>
        </p:spPr>
      </p:pic>
      <p:sp>
        <p:nvSpPr>
          <p:cNvPr id="5122" name="Rectangle 2"/>
          <p:cNvSpPr>
            <a:spLocks noGrp="1" noChangeArrowheads="1"/>
          </p:cNvSpPr>
          <p:nvPr>
            <p:ph type="title" idx="4294967295"/>
          </p:nvPr>
        </p:nvSpPr>
        <p:spPr>
          <a:xfrm>
            <a:off x="304912" y="87507"/>
            <a:ext cx="899136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BICEPS FEMORIS</a:t>
            </a:r>
            <a:endParaRPr lang="en-US" altLang="en-US" sz="2800" b="1" dirty="0">
              <a:solidFill>
                <a:srgbClr val="FF0000"/>
              </a:solidFill>
              <a:effectLst>
                <a:outerShdw blurRad="38100" dist="38100" dir="2700000" algn="tl">
                  <a:srgbClr val="C0C0C0"/>
                </a:outerShdw>
              </a:effectLst>
            </a:endParaRPr>
          </a:p>
        </p:txBody>
      </p:sp>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15170" y="3756522"/>
            <a:ext cx="4221406" cy="21351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2000" kern="0" dirty="0"/>
              <a:t> </a:t>
            </a:r>
            <a:endParaRPr lang="en-GB" altLang="en-US" sz="1800" b="1" kern="0" dirty="0">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6BF06F8D-4E60-928E-6776-91989069FC24}"/>
              </a:ext>
            </a:extLst>
          </p:cNvPr>
          <p:cNvPicPr>
            <a:picLocks noChangeAspect="1"/>
          </p:cNvPicPr>
          <p:nvPr/>
        </p:nvPicPr>
        <p:blipFill rotWithShape="1">
          <a:blip r:embed="rId3"/>
          <a:srcRect b="82466"/>
          <a:stretch/>
        </p:blipFill>
        <p:spPr>
          <a:xfrm>
            <a:off x="-15170" y="574226"/>
            <a:ext cx="9104711" cy="492636"/>
          </a:xfrm>
          <a:prstGeom prst="rect">
            <a:avLst/>
          </a:prstGeom>
        </p:spPr>
      </p:pic>
      <p:pic>
        <p:nvPicPr>
          <p:cNvPr id="2" name="Picture 1">
            <a:extLst>
              <a:ext uri="{FF2B5EF4-FFF2-40B4-BE49-F238E27FC236}">
                <a16:creationId xmlns:a16="http://schemas.microsoft.com/office/drawing/2014/main" id="{9EAEB04A-25F6-2420-4B65-A2DCC0830323}"/>
              </a:ext>
            </a:extLst>
          </p:cNvPr>
          <p:cNvPicPr>
            <a:picLocks noChangeAspect="1"/>
          </p:cNvPicPr>
          <p:nvPr/>
        </p:nvPicPr>
        <p:blipFill rotWithShape="1">
          <a:blip r:embed="rId3"/>
          <a:srcRect t="62917" b="453"/>
          <a:stretch/>
        </p:blipFill>
        <p:spPr>
          <a:xfrm>
            <a:off x="0" y="914466"/>
            <a:ext cx="9104711" cy="1029150"/>
          </a:xfrm>
          <a:prstGeom prst="rect">
            <a:avLst/>
          </a:prstGeom>
        </p:spPr>
      </p:pic>
      <p:sp>
        <p:nvSpPr>
          <p:cNvPr id="9" name="TextBox 8">
            <a:extLst>
              <a:ext uri="{FF2B5EF4-FFF2-40B4-BE49-F238E27FC236}">
                <a16:creationId xmlns:a16="http://schemas.microsoft.com/office/drawing/2014/main" id="{FA444999-EB97-C143-5BCB-66FA1AA7ADDC}"/>
              </a:ext>
            </a:extLst>
          </p:cNvPr>
          <p:cNvSpPr txBox="1"/>
          <p:nvPr/>
        </p:nvSpPr>
        <p:spPr>
          <a:xfrm>
            <a:off x="74791" y="3275361"/>
            <a:ext cx="5415260" cy="2062103"/>
          </a:xfrm>
          <a:prstGeom prst="rect">
            <a:avLst/>
          </a:prstGeom>
          <a:noFill/>
        </p:spPr>
        <p:txBody>
          <a:bodyPr wrap="square">
            <a:spAutoFit/>
          </a:bodyPr>
          <a:lstStyle/>
          <a:p>
            <a:r>
              <a:rPr lang="en-GB" sz="1600" dirty="0"/>
              <a:t>- The fusiform biceps femoris, as its name indicates, </a:t>
            </a:r>
          </a:p>
          <a:p>
            <a:r>
              <a:rPr lang="en-GB" sz="1600" dirty="0"/>
              <a:t>  has two heads: </a:t>
            </a:r>
            <a:r>
              <a:rPr lang="en-GB" sz="1600" b="1" dirty="0"/>
              <a:t>a long head and a short head </a:t>
            </a:r>
          </a:p>
          <a:p>
            <a:r>
              <a:rPr lang="en-GB" sz="1600" dirty="0"/>
              <a:t>- In the inferior part of the thigh, the long head becomes</a:t>
            </a:r>
          </a:p>
          <a:p>
            <a:r>
              <a:rPr lang="en-GB" sz="1600" dirty="0"/>
              <a:t>  tendinous and is joined by the short head. </a:t>
            </a:r>
          </a:p>
          <a:p>
            <a:r>
              <a:rPr lang="en-GB" sz="1600" dirty="0"/>
              <a:t>The rounded common tendon of these heads attaches </a:t>
            </a:r>
          </a:p>
          <a:p>
            <a:r>
              <a:rPr lang="en-GB" sz="1600" dirty="0"/>
              <a:t>to the head of the fibula and can easily be seen and felt as it passes the knee, especially when the knee is flexed against resistance.</a:t>
            </a:r>
          </a:p>
        </p:txBody>
      </p:sp>
    </p:spTree>
    <p:extLst>
      <p:ext uri="{BB962C8B-B14F-4D97-AF65-F5344CB8AC3E}">
        <p14:creationId xmlns:p14="http://schemas.microsoft.com/office/powerpoint/2010/main" val="100745050"/>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3BB8FB-B13F-1082-D819-A3F9D0724D4D}"/>
              </a:ext>
            </a:extLst>
          </p:cNvPr>
          <p:cNvPicPr>
            <a:picLocks noChangeAspect="1"/>
          </p:cNvPicPr>
          <p:nvPr/>
        </p:nvPicPr>
        <p:blipFill>
          <a:blip r:embed="rId2"/>
          <a:stretch>
            <a:fillRect/>
          </a:stretch>
        </p:blipFill>
        <p:spPr>
          <a:xfrm>
            <a:off x="5356643" y="1884939"/>
            <a:ext cx="3712566" cy="4885554"/>
          </a:xfrm>
          <a:prstGeom prst="rect">
            <a:avLst/>
          </a:prstGeom>
        </p:spPr>
      </p:pic>
      <p:sp>
        <p:nvSpPr>
          <p:cNvPr id="5122" name="Rectangle 2"/>
          <p:cNvSpPr>
            <a:spLocks noGrp="1" noChangeArrowheads="1"/>
          </p:cNvSpPr>
          <p:nvPr>
            <p:ph type="title" idx="4294967295"/>
          </p:nvPr>
        </p:nvSpPr>
        <p:spPr>
          <a:xfrm>
            <a:off x="304912" y="87507"/>
            <a:ext cx="899136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BICEPS FEMORIS</a:t>
            </a:r>
            <a:endParaRPr lang="en-US" altLang="en-US" sz="2800" b="1" dirty="0">
              <a:solidFill>
                <a:srgbClr val="FF0000"/>
              </a:solidFill>
              <a:effectLst>
                <a:outerShdw blurRad="38100" dist="38100" dir="2700000" algn="tl">
                  <a:srgbClr val="C0C0C0"/>
                </a:outerShdw>
              </a:effectLst>
            </a:endParaRPr>
          </a:p>
        </p:txBody>
      </p:sp>
      <p:sp>
        <p:nvSpPr>
          <p:cNvPr id="8" name="Rectangle 3">
            <a:extLst>
              <a:ext uri="{FF2B5EF4-FFF2-40B4-BE49-F238E27FC236}">
                <a16:creationId xmlns:a16="http://schemas.microsoft.com/office/drawing/2014/main" id="{AF911F61-44A6-7281-B4E1-6D9076901AF1}"/>
              </a:ext>
            </a:extLst>
          </p:cNvPr>
          <p:cNvSpPr txBox="1">
            <a:spLocks noChangeArrowheads="1"/>
          </p:cNvSpPr>
          <p:nvPr/>
        </p:nvSpPr>
        <p:spPr bwMode="auto">
          <a:xfrm>
            <a:off x="-15170" y="3756522"/>
            <a:ext cx="4221406" cy="21351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eaLnBrk="1" hangingPunct="1">
              <a:buFontTx/>
              <a:buNone/>
              <a:defRPr/>
            </a:pPr>
            <a:r>
              <a:rPr lang="en-GB" sz="2000" kern="0" dirty="0"/>
              <a:t> </a:t>
            </a:r>
            <a:endParaRPr lang="en-GB" altLang="en-US" sz="1800" b="1" kern="0" dirty="0">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6BF06F8D-4E60-928E-6776-91989069FC24}"/>
              </a:ext>
            </a:extLst>
          </p:cNvPr>
          <p:cNvPicPr>
            <a:picLocks noChangeAspect="1"/>
          </p:cNvPicPr>
          <p:nvPr/>
        </p:nvPicPr>
        <p:blipFill rotWithShape="1">
          <a:blip r:embed="rId3"/>
          <a:srcRect b="82466"/>
          <a:stretch/>
        </p:blipFill>
        <p:spPr>
          <a:xfrm>
            <a:off x="-15170" y="574226"/>
            <a:ext cx="9104711" cy="492636"/>
          </a:xfrm>
          <a:prstGeom prst="rect">
            <a:avLst/>
          </a:prstGeom>
        </p:spPr>
      </p:pic>
      <p:pic>
        <p:nvPicPr>
          <p:cNvPr id="2" name="Picture 1">
            <a:extLst>
              <a:ext uri="{FF2B5EF4-FFF2-40B4-BE49-F238E27FC236}">
                <a16:creationId xmlns:a16="http://schemas.microsoft.com/office/drawing/2014/main" id="{9EAEB04A-25F6-2420-4B65-A2DCC0830323}"/>
              </a:ext>
            </a:extLst>
          </p:cNvPr>
          <p:cNvPicPr>
            <a:picLocks noChangeAspect="1"/>
          </p:cNvPicPr>
          <p:nvPr/>
        </p:nvPicPr>
        <p:blipFill rotWithShape="1">
          <a:blip r:embed="rId3"/>
          <a:srcRect t="62917" b="453"/>
          <a:stretch/>
        </p:blipFill>
        <p:spPr>
          <a:xfrm>
            <a:off x="0" y="914466"/>
            <a:ext cx="9104711" cy="1029150"/>
          </a:xfrm>
          <a:prstGeom prst="rect">
            <a:avLst/>
          </a:prstGeom>
        </p:spPr>
      </p:pic>
      <p:sp>
        <p:nvSpPr>
          <p:cNvPr id="9" name="TextBox 8">
            <a:extLst>
              <a:ext uri="{FF2B5EF4-FFF2-40B4-BE49-F238E27FC236}">
                <a16:creationId xmlns:a16="http://schemas.microsoft.com/office/drawing/2014/main" id="{FA444999-EB97-C143-5BCB-66FA1AA7ADDC}"/>
              </a:ext>
            </a:extLst>
          </p:cNvPr>
          <p:cNvSpPr txBox="1"/>
          <p:nvPr/>
        </p:nvSpPr>
        <p:spPr>
          <a:xfrm>
            <a:off x="-35422" y="2188669"/>
            <a:ext cx="5415260" cy="3539430"/>
          </a:xfrm>
          <a:prstGeom prst="rect">
            <a:avLst/>
          </a:prstGeom>
          <a:noFill/>
        </p:spPr>
        <p:txBody>
          <a:bodyPr wrap="square">
            <a:spAutoFit/>
          </a:bodyPr>
          <a:lstStyle/>
          <a:p>
            <a:pPr marL="285750" indent="-285750">
              <a:buFontTx/>
              <a:buChar char="-"/>
            </a:pPr>
            <a:r>
              <a:rPr lang="en-GB" sz="1600" dirty="0"/>
              <a:t>The </a:t>
            </a:r>
            <a:r>
              <a:rPr lang="en-GB" sz="1600" b="1" dirty="0"/>
              <a:t>long head of the biceps femoris </a:t>
            </a:r>
            <a:r>
              <a:rPr lang="en-GB" sz="1600" dirty="0"/>
              <a:t>crosses and provides protection for the sciatic nerve after it descends from the gluteal region into the posterior aspect of the thigh. When the sciatic nerve divides into its terminal branches, the lateral branch (common fibular nerve) continues this relationship, running with the biceps tendon. </a:t>
            </a:r>
          </a:p>
          <a:p>
            <a:pPr marL="285750" indent="-285750">
              <a:buFontTx/>
              <a:buChar char="-"/>
            </a:pPr>
            <a:endParaRPr lang="en-GB" sz="1600" dirty="0"/>
          </a:p>
          <a:p>
            <a:pPr marL="285750" indent="-285750">
              <a:buFontTx/>
              <a:buChar char="-"/>
            </a:pPr>
            <a:r>
              <a:rPr lang="en-GB" sz="1600" dirty="0"/>
              <a:t>The </a:t>
            </a:r>
            <a:r>
              <a:rPr lang="en-GB" sz="1600" b="1" dirty="0"/>
              <a:t>short head of the biceps femoris </a:t>
            </a:r>
            <a:r>
              <a:rPr lang="en-GB" sz="1600" dirty="0"/>
              <a:t>arises from the lateral lip of the inferior third of the </a:t>
            </a:r>
            <a:r>
              <a:rPr lang="en-GB" sz="1600" dirty="0" err="1"/>
              <a:t>linea</a:t>
            </a:r>
            <a:r>
              <a:rPr lang="en-GB" sz="1600" dirty="0"/>
              <a:t> aspera and supracondylar ridge of the femur. </a:t>
            </a:r>
            <a:r>
              <a:rPr lang="en-GB" sz="1600" b="1" dirty="0"/>
              <a:t>Whereas the hamstrings have a common nerve supply from the tibial division of the sciatic nerve, the short head of the biceps is innervated by the fibular division</a:t>
            </a:r>
            <a:endParaRPr lang="en-GB" sz="1600" dirty="0"/>
          </a:p>
        </p:txBody>
      </p:sp>
    </p:spTree>
    <p:extLst>
      <p:ext uri="{BB962C8B-B14F-4D97-AF65-F5344CB8AC3E}">
        <p14:creationId xmlns:p14="http://schemas.microsoft.com/office/powerpoint/2010/main" val="3370070400"/>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4294967295"/>
          </p:nvPr>
        </p:nvSpPr>
        <p:spPr>
          <a:xfrm>
            <a:off x="0" y="747911"/>
            <a:ext cx="4495802" cy="5791138"/>
          </a:xfrm>
        </p:spPr>
        <p:txBody>
          <a:bodyPr/>
          <a:lstStyle/>
          <a:p>
            <a:pPr eaLnBrk="1" hangingPunct="1">
              <a:lnSpc>
                <a:spcPct val="90000"/>
              </a:lnSpc>
              <a:buFontTx/>
              <a:buNone/>
            </a:pPr>
            <a:r>
              <a:rPr lang="en-US" altLang="en-US" sz="2000" dirty="0">
                <a:cs typeface="Arial" pitchFamily="34" charset="0"/>
              </a:rPr>
              <a:t>     </a:t>
            </a:r>
            <a:endParaRPr lang="sr-Latn-CS" altLang="en-US" sz="2000" dirty="0">
              <a:cs typeface="Arial" pitchFamily="34" charset="0"/>
            </a:endParaRPr>
          </a:p>
          <a:p>
            <a:pPr eaLnBrk="1" hangingPunct="1">
              <a:lnSpc>
                <a:spcPct val="90000"/>
              </a:lnSpc>
              <a:buFontTx/>
              <a:buNone/>
            </a:pPr>
            <a:r>
              <a:rPr lang="sr-Latn-CS" altLang="en-US" sz="2000" dirty="0">
                <a:cs typeface="Arial" pitchFamily="34" charset="0"/>
              </a:rPr>
              <a:t> -</a:t>
            </a:r>
            <a:r>
              <a:rPr lang="en-US" altLang="en-US" sz="2000" dirty="0">
                <a:cs typeface="Arial" pitchFamily="34" charset="0"/>
              </a:rPr>
              <a:t> </a:t>
            </a:r>
            <a:r>
              <a:rPr lang="en-GB" altLang="en-US" sz="2000" b="1" dirty="0">
                <a:solidFill>
                  <a:schemeClr val="folHlink"/>
                </a:solidFill>
                <a:cs typeface="Arial" pitchFamily="34" charset="0"/>
              </a:rPr>
              <a:t>FLEXORS: 	</a:t>
            </a:r>
            <a:r>
              <a:rPr lang="en-GB" altLang="en-US" sz="1800" b="1" dirty="0">
                <a:solidFill>
                  <a:schemeClr val="folHlink"/>
                </a:solidFill>
                <a:cs typeface="Arial" pitchFamily="34" charset="0"/>
              </a:rPr>
              <a:t>-</a:t>
            </a:r>
            <a:r>
              <a:rPr lang="sr-Latn-CS" altLang="en-US" sz="1800" dirty="0">
                <a:cs typeface="Arial" pitchFamily="34" charset="0"/>
              </a:rPr>
              <a:t> </a:t>
            </a:r>
            <a:r>
              <a:rPr lang="sr-Latn-CS" altLang="en-US" sz="1800" dirty="0" err="1">
                <a:cs typeface="Arial" pitchFamily="34" charset="0"/>
              </a:rPr>
              <a:t>m.iliopsoas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m.tensor</a:t>
            </a:r>
            <a:r>
              <a:rPr lang="sr-Latn-CS" altLang="en-US" sz="1800" dirty="0">
                <a:cs typeface="Arial" pitchFamily="34" charset="0"/>
              </a:rPr>
              <a:t> </a:t>
            </a:r>
            <a:r>
              <a:rPr lang="sr-Latn-CS" altLang="en-US" sz="1800" dirty="0" err="1">
                <a:cs typeface="Arial" pitchFamily="34" charset="0"/>
              </a:rPr>
              <a:t>fasciae</a:t>
            </a:r>
            <a:r>
              <a:rPr lang="sr-Latn-CS" altLang="en-US" sz="1800" dirty="0">
                <a:cs typeface="Arial" pitchFamily="34" charset="0"/>
              </a:rPr>
              <a:t> </a:t>
            </a:r>
            <a:r>
              <a:rPr lang="sr-Latn-CS" altLang="en-US" sz="1800" dirty="0" err="1">
                <a:cs typeface="Arial" pitchFamily="34" charset="0"/>
              </a:rPr>
              <a:t>latae</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m.sartorius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m.rectus</a:t>
            </a:r>
            <a:r>
              <a:rPr lang="sr-Cyrl-CS" altLang="en-US" sz="1800" dirty="0">
                <a:cs typeface="Arial" pitchFamily="34" charset="0"/>
              </a:rPr>
              <a:t> </a:t>
            </a:r>
            <a:r>
              <a:rPr lang="sr-Latn-CS" altLang="en-US" sz="1800" dirty="0" err="1">
                <a:cs typeface="Arial" pitchFamily="34" charset="0"/>
              </a:rPr>
              <a:t>femoris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m.adductor</a:t>
            </a:r>
            <a:r>
              <a:rPr lang="sr-Latn-CS" altLang="en-US" sz="1800" dirty="0">
                <a:cs typeface="Arial" pitchFamily="34" charset="0"/>
              </a:rPr>
              <a:t> </a:t>
            </a:r>
            <a:r>
              <a:rPr lang="sr-Latn-CS" altLang="en-US" sz="1800" dirty="0" err="1">
                <a:cs typeface="Arial" pitchFamily="34" charset="0"/>
              </a:rPr>
              <a:t>magnus</a:t>
            </a:r>
            <a:br>
              <a:rPr lang="en-GB" altLang="en-US" sz="1800" dirty="0">
                <a:cs typeface="Arial" pitchFamily="34" charset="0"/>
              </a:rPr>
            </a:br>
            <a:r>
              <a:rPr lang="en-GB" altLang="en-US" sz="1800" dirty="0">
                <a:cs typeface="Arial" pitchFamily="34" charset="0"/>
              </a:rPr>
              <a:t>                             (anterior part)</a:t>
            </a:r>
            <a:br>
              <a:rPr lang="en-GB" altLang="en-US" sz="1800" dirty="0">
                <a:cs typeface="Arial" pitchFamily="34" charset="0"/>
              </a:rPr>
            </a:br>
            <a:r>
              <a:rPr lang="en-GB" altLang="en-US" sz="1800" dirty="0">
                <a:cs typeface="Arial" pitchFamily="34" charset="0"/>
              </a:rPr>
              <a:t>                  	- </a:t>
            </a:r>
            <a:r>
              <a:rPr lang="sr-Latn-CS" altLang="en-US" sz="1800" dirty="0" err="1">
                <a:cs typeface="Arial" pitchFamily="34" charset="0"/>
              </a:rPr>
              <a:t>m.adductor</a:t>
            </a:r>
            <a:r>
              <a:rPr lang="sr-Latn-CS" altLang="en-US" sz="1800" dirty="0">
                <a:cs typeface="Arial" pitchFamily="34" charset="0"/>
              </a:rPr>
              <a:t> </a:t>
            </a:r>
            <a:r>
              <a:rPr lang="sr-Latn-CS" altLang="en-US" sz="1800" dirty="0" err="1">
                <a:cs typeface="Arial" pitchFamily="34" charset="0"/>
              </a:rPr>
              <a:t>longus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m.adductor</a:t>
            </a:r>
            <a:r>
              <a:rPr lang="sr-Latn-CS" altLang="en-US" sz="1800" dirty="0">
                <a:cs typeface="Arial" pitchFamily="34" charset="0"/>
              </a:rPr>
              <a:t> </a:t>
            </a:r>
            <a:r>
              <a:rPr lang="sr-Latn-CS" altLang="en-US" sz="1800" dirty="0" err="1">
                <a:cs typeface="Arial" pitchFamily="34" charset="0"/>
              </a:rPr>
              <a:t>brevis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m. </a:t>
            </a:r>
            <a:r>
              <a:rPr lang="en-GB" altLang="en-US" sz="1800" dirty="0" err="1">
                <a:cs typeface="Arial" pitchFamily="34" charset="0"/>
              </a:rPr>
              <a:t>gracilis</a:t>
            </a:r>
            <a:endParaRPr lang="en-US" altLang="en-US" sz="1800" dirty="0">
              <a:cs typeface="Arial" pitchFamily="34" charset="0"/>
            </a:endParaRPr>
          </a:p>
          <a:p>
            <a:pPr eaLnBrk="1" hangingPunct="1">
              <a:lnSpc>
                <a:spcPct val="90000"/>
              </a:lnSpc>
              <a:buFontTx/>
              <a:buNone/>
            </a:pPr>
            <a:endParaRPr lang="sr-Latn-CS" altLang="en-US" sz="1800" dirty="0">
              <a:cs typeface="Arial" pitchFamily="34" charset="0"/>
            </a:endParaRPr>
          </a:p>
          <a:p>
            <a:pPr eaLnBrk="1" hangingPunct="1">
              <a:lnSpc>
                <a:spcPct val="90000"/>
              </a:lnSpc>
              <a:buFontTx/>
              <a:buNone/>
            </a:pPr>
            <a:r>
              <a:rPr lang="sr-Latn-CS" altLang="en-US" sz="1800" dirty="0">
                <a:cs typeface="Arial" pitchFamily="34" charset="0"/>
              </a:rPr>
              <a:t> -</a:t>
            </a:r>
            <a:r>
              <a:rPr lang="en-US" altLang="en-US" sz="1800" dirty="0">
                <a:cs typeface="Arial" pitchFamily="34" charset="0"/>
              </a:rPr>
              <a:t> </a:t>
            </a:r>
            <a:r>
              <a:rPr lang="en-GB" altLang="en-US" sz="1800" b="1" dirty="0">
                <a:solidFill>
                  <a:schemeClr val="folHlink"/>
                </a:solidFill>
                <a:cs typeface="Arial" pitchFamily="34" charset="0"/>
              </a:rPr>
              <a:t>EXTENSORS</a:t>
            </a:r>
            <a:r>
              <a:rPr lang="sr-Latn-CS" altLang="en-US" sz="1800" dirty="0">
                <a:cs typeface="Arial" pitchFamily="34" charset="0"/>
              </a:rPr>
              <a:t>: </a:t>
            </a:r>
            <a:r>
              <a:rPr lang="en-GB" altLang="en-US" sz="1800" dirty="0">
                <a:cs typeface="Arial" pitchFamily="34" charset="0"/>
              </a:rPr>
              <a:t> - m</a:t>
            </a:r>
            <a:r>
              <a:rPr lang="sr-Latn-CS" altLang="en-US" sz="1800" dirty="0">
                <a:cs typeface="Arial" pitchFamily="34" charset="0"/>
              </a:rPr>
              <a:t>.</a:t>
            </a:r>
            <a:r>
              <a:rPr lang="sr-Latn-CS" altLang="en-US" sz="1800" dirty="0" err="1">
                <a:cs typeface="Arial" pitchFamily="34" charset="0"/>
              </a:rPr>
              <a:t>gluteus</a:t>
            </a:r>
            <a:r>
              <a:rPr lang="sr-Latn-CS" altLang="en-US" sz="1800" dirty="0">
                <a:cs typeface="Arial" pitchFamily="34" charset="0"/>
              </a:rPr>
              <a:t> </a:t>
            </a:r>
            <a:r>
              <a:rPr lang="sr-Latn-CS" altLang="en-US" sz="1800" dirty="0" err="1">
                <a:cs typeface="Arial" pitchFamily="34" charset="0"/>
              </a:rPr>
              <a:t>maximus</a:t>
            </a:r>
            <a:br>
              <a:rPr lang="en-GB" altLang="en-US" sz="1800" dirty="0">
                <a:cs typeface="Arial" pitchFamily="34" charset="0"/>
              </a:rPr>
            </a:br>
            <a:r>
              <a:rPr lang="en-GB" altLang="en-US" sz="1800" dirty="0">
                <a:cs typeface="Arial" pitchFamily="34" charset="0"/>
              </a:rPr>
              <a:t>                       - </a:t>
            </a:r>
            <a:r>
              <a:rPr lang="sr-Latn-CS" altLang="en-US" sz="1800" dirty="0" err="1">
                <a:cs typeface="Arial" pitchFamily="34" charset="0"/>
              </a:rPr>
              <a:t>m.bice</a:t>
            </a:r>
            <a:r>
              <a:rPr lang="en-GB" altLang="en-US" sz="1800" dirty="0" err="1">
                <a:cs typeface="Arial" pitchFamily="34" charset="0"/>
              </a:rPr>
              <a:t>ps</a:t>
            </a:r>
            <a:r>
              <a:rPr lang="en-GB" altLang="en-US" sz="1800" dirty="0">
                <a:cs typeface="Arial" pitchFamily="34" charset="0"/>
              </a:rPr>
              <a:t> femoris</a:t>
            </a:r>
            <a:br>
              <a:rPr lang="en-GB" altLang="en-US" sz="1800" dirty="0">
                <a:cs typeface="Arial" pitchFamily="34" charset="0"/>
              </a:rPr>
            </a:br>
            <a:r>
              <a:rPr lang="en-GB" altLang="en-US" sz="1800" dirty="0">
                <a:cs typeface="Arial" pitchFamily="34" charset="0"/>
              </a:rPr>
              <a:t>                             </a:t>
            </a:r>
            <a:r>
              <a:rPr lang="sr-Latn-CS" altLang="en-US" sz="1800" dirty="0">
                <a:cs typeface="Arial" pitchFamily="34" charset="0"/>
              </a:rPr>
              <a:t>(</a:t>
            </a:r>
            <a:r>
              <a:rPr lang="sr-Latn-CS" altLang="en-US" sz="1800" dirty="0" err="1">
                <a:cs typeface="Arial" pitchFamily="34" charset="0"/>
              </a:rPr>
              <a:t>caput</a:t>
            </a:r>
            <a:r>
              <a:rPr lang="sr-Latn-CS" altLang="en-US" sz="1800" dirty="0">
                <a:cs typeface="Arial" pitchFamily="34" charset="0"/>
              </a:rPr>
              <a:t> </a:t>
            </a:r>
            <a:r>
              <a:rPr lang="sr-Latn-CS" altLang="en-US" sz="1800" dirty="0" err="1">
                <a:cs typeface="Arial" pitchFamily="34" charset="0"/>
              </a:rPr>
              <a:t>longum</a:t>
            </a:r>
            <a:r>
              <a:rPr lang="sr-Latn-CS" altLang="en-US" sz="1800" dirty="0">
                <a:cs typeface="Arial" pitchFamily="34" charset="0"/>
              </a:rPr>
              <a:t>), </a:t>
            </a:r>
            <a:endParaRPr lang="en-US" altLang="en-US" sz="1800" dirty="0">
              <a:cs typeface="Arial" pitchFamily="34" charset="0"/>
            </a:endParaRPr>
          </a:p>
          <a:p>
            <a:pPr eaLnBrk="1" hangingPunct="1">
              <a:lnSpc>
                <a:spcPct val="90000"/>
              </a:lnSpc>
              <a:buFontTx/>
              <a:buNone/>
            </a:pPr>
            <a:r>
              <a:rPr lang="en-US" altLang="en-US" sz="1800" dirty="0">
                <a:cs typeface="Arial" pitchFamily="34" charset="0"/>
              </a:rPr>
              <a:t>                             </a:t>
            </a:r>
            <a:r>
              <a:rPr lang="en-GB" altLang="en-US" sz="1800" dirty="0">
                <a:cs typeface="Arial" pitchFamily="34" charset="0"/>
              </a:rPr>
              <a:t>-</a:t>
            </a:r>
            <a:r>
              <a:rPr lang="sr-Cyrl-CS" altLang="en-US" sz="1800" dirty="0">
                <a:cs typeface="Arial" pitchFamily="34" charset="0"/>
              </a:rPr>
              <a:t> </a:t>
            </a:r>
            <a:r>
              <a:rPr lang="sr-Latn-CS" altLang="en-US" sz="1800" dirty="0" err="1">
                <a:cs typeface="Arial" pitchFamily="34" charset="0"/>
              </a:rPr>
              <a:t>m.semimembranosus</a:t>
            </a:r>
            <a:br>
              <a:rPr lang="en-GB" altLang="en-US" sz="1800" dirty="0">
                <a:cs typeface="Arial" pitchFamily="34" charset="0"/>
              </a:rPr>
            </a:br>
            <a:r>
              <a:rPr lang="en-GB" altLang="en-US" sz="1800" dirty="0">
                <a:cs typeface="Arial" pitchFamily="34" charset="0"/>
              </a:rPr>
              <a:t>                       - </a:t>
            </a:r>
            <a:r>
              <a:rPr lang="sr-Latn-CS" altLang="en-US" sz="1800" dirty="0" err="1">
                <a:cs typeface="Arial" pitchFamily="34" charset="0"/>
              </a:rPr>
              <a:t>m.semitendinosus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m.adductor</a:t>
            </a:r>
            <a:r>
              <a:rPr lang="sr-Latn-CS" altLang="en-US" sz="1800" dirty="0">
                <a:cs typeface="Arial" pitchFamily="34" charset="0"/>
              </a:rPr>
              <a:t> </a:t>
            </a:r>
            <a:r>
              <a:rPr lang="sr-Latn-CS" altLang="en-US" sz="1800" dirty="0" err="1">
                <a:cs typeface="Arial" pitchFamily="34" charset="0"/>
              </a:rPr>
              <a:t>magnus</a:t>
            </a:r>
            <a:br>
              <a:rPr lang="en-GB" altLang="en-US" sz="1800" dirty="0">
                <a:cs typeface="Arial" pitchFamily="34" charset="0"/>
              </a:rPr>
            </a:br>
            <a:r>
              <a:rPr lang="en-GB" altLang="en-US" sz="1800" dirty="0">
                <a:cs typeface="Arial" pitchFamily="34" charset="0"/>
              </a:rPr>
              <a:t>                             (posterior part)</a:t>
            </a:r>
            <a:endParaRPr lang="sr-Latn-CS" altLang="en-US" sz="1800" dirty="0">
              <a:cs typeface="Arial" pitchFamily="34" charset="0"/>
            </a:endParaRPr>
          </a:p>
          <a:p>
            <a:pPr eaLnBrk="1" hangingPunct="1">
              <a:lnSpc>
                <a:spcPct val="90000"/>
              </a:lnSpc>
              <a:buFontTx/>
              <a:buNone/>
            </a:pPr>
            <a:r>
              <a:rPr lang="sr-Latn-CS" altLang="en-US" sz="1800" dirty="0">
                <a:cs typeface="Arial" pitchFamily="34" charset="0"/>
              </a:rPr>
              <a:t> </a:t>
            </a:r>
            <a:endParaRPr lang="en-US" altLang="en-US" sz="1800" dirty="0">
              <a:cs typeface="Arial" pitchFamily="34" charset="0"/>
            </a:endParaRPr>
          </a:p>
        </p:txBody>
      </p:sp>
      <p:sp>
        <p:nvSpPr>
          <p:cNvPr id="3" name="TextBox 2">
            <a:extLst>
              <a:ext uri="{FF2B5EF4-FFF2-40B4-BE49-F238E27FC236}">
                <a16:creationId xmlns:a16="http://schemas.microsoft.com/office/drawing/2014/main" id="{A8F6A260-61FA-BF42-1DD6-A137AF777D47}"/>
              </a:ext>
            </a:extLst>
          </p:cNvPr>
          <p:cNvSpPr txBox="1"/>
          <p:nvPr/>
        </p:nvSpPr>
        <p:spPr>
          <a:xfrm>
            <a:off x="4587246" y="1026752"/>
            <a:ext cx="4572000" cy="5576911"/>
          </a:xfrm>
          <a:prstGeom prst="rect">
            <a:avLst/>
          </a:prstGeom>
          <a:noFill/>
        </p:spPr>
        <p:txBody>
          <a:bodyPr wrap="square">
            <a:spAutoFit/>
          </a:bodyPr>
          <a:lstStyle/>
          <a:p>
            <a:pPr eaLnBrk="1" hangingPunct="1">
              <a:lnSpc>
                <a:spcPct val="90000"/>
              </a:lnSpc>
              <a:buFontTx/>
              <a:buNone/>
            </a:pPr>
            <a:r>
              <a:rPr lang="sr-Latn-CS" altLang="en-US" sz="1800" dirty="0">
                <a:cs typeface="Arial" pitchFamily="34" charset="0"/>
              </a:rPr>
              <a:t> -</a:t>
            </a:r>
            <a:r>
              <a:rPr lang="en-US" altLang="en-US" sz="1800" dirty="0">
                <a:cs typeface="Arial" pitchFamily="34" charset="0"/>
              </a:rPr>
              <a:t> </a:t>
            </a:r>
            <a:r>
              <a:rPr lang="en-GB" altLang="en-US" sz="1800" b="1" dirty="0">
                <a:solidFill>
                  <a:schemeClr val="folHlink"/>
                </a:solidFill>
                <a:cs typeface="Arial" pitchFamily="34" charset="0"/>
              </a:rPr>
              <a:t>ADDUCTORS</a:t>
            </a:r>
            <a:r>
              <a:rPr lang="sr-Latn-CS" altLang="en-US" sz="1800" dirty="0">
                <a:cs typeface="Arial" pitchFamily="34" charset="0"/>
              </a:rPr>
              <a:t>:</a:t>
            </a:r>
            <a:r>
              <a:rPr lang="en-GB" altLang="en-US" sz="1800" dirty="0">
                <a:cs typeface="Arial" pitchFamily="34" charset="0"/>
              </a:rPr>
              <a:t> -</a:t>
            </a:r>
            <a:r>
              <a:rPr lang="sr-Latn-CS" altLang="en-US" sz="1800" dirty="0">
                <a:cs typeface="Arial" pitchFamily="34" charset="0"/>
              </a:rPr>
              <a:t> </a:t>
            </a:r>
            <a:r>
              <a:rPr lang="sr-Latn-CS" altLang="en-US" sz="1800" dirty="0" err="1">
                <a:cs typeface="Arial" pitchFamily="34" charset="0"/>
              </a:rPr>
              <a:t>m.adductor</a:t>
            </a:r>
            <a:r>
              <a:rPr lang="sr-Latn-CS" altLang="en-US" sz="1800" dirty="0">
                <a:cs typeface="Arial" pitchFamily="34" charset="0"/>
              </a:rPr>
              <a:t> </a:t>
            </a:r>
            <a:r>
              <a:rPr lang="sr-Latn-CS" altLang="en-US" sz="1800" dirty="0" err="1">
                <a:cs typeface="Arial" pitchFamily="34" charset="0"/>
              </a:rPr>
              <a:t>longus</a:t>
            </a:r>
            <a:br>
              <a:rPr lang="en-GB" altLang="en-US" sz="1800" dirty="0">
                <a:cs typeface="Arial" pitchFamily="34" charset="0"/>
              </a:rPr>
            </a:br>
            <a:r>
              <a:rPr lang="en-GB" altLang="en-US" sz="1800" dirty="0">
                <a:cs typeface="Arial" pitchFamily="34" charset="0"/>
              </a:rPr>
              <a:t>                           - </a:t>
            </a:r>
            <a:r>
              <a:rPr lang="sr-Latn-CS" altLang="en-US" sz="1800" dirty="0" err="1">
                <a:cs typeface="Arial" pitchFamily="34" charset="0"/>
              </a:rPr>
              <a:t>m.adductor</a:t>
            </a:r>
            <a:r>
              <a:rPr lang="sr-Latn-CS" altLang="en-US" dirty="0">
                <a:cs typeface="Arial" pitchFamily="34" charset="0"/>
              </a:rPr>
              <a:t> </a:t>
            </a:r>
            <a:r>
              <a:rPr lang="en-GB" altLang="en-US" dirty="0">
                <a:cs typeface="Arial" pitchFamily="34" charset="0"/>
              </a:rPr>
              <a:t>brevis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m.adductor</a:t>
            </a:r>
            <a:r>
              <a:rPr lang="sr-Latn-CS" altLang="en-US" sz="1800" dirty="0">
                <a:cs typeface="Arial" pitchFamily="34" charset="0"/>
              </a:rPr>
              <a:t> </a:t>
            </a:r>
            <a:r>
              <a:rPr lang="en-GB" altLang="en-US" sz="1800" dirty="0">
                <a:cs typeface="Arial" pitchFamily="34" charset="0"/>
              </a:rPr>
              <a:t>magnus</a:t>
            </a:r>
            <a:r>
              <a:rPr lang="sr-Latn-CS" altLang="en-US" sz="1800" dirty="0">
                <a:cs typeface="Arial" pitchFamily="34" charset="0"/>
              </a:rPr>
              <a:t> </a:t>
            </a:r>
            <a:endParaRPr lang="en-US" altLang="en-US" sz="1800" dirty="0">
              <a:cs typeface="Arial" pitchFamily="34" charset="0"/>
            </a:endParaRPr>
          </a:p>
          <a:p>
            <a:pPr eaLnBrk="1" hangingPunct="1">
              <a:lnSpc>
                <a:spcPct val="90000"/>
              </a:lnSpc>
              <a:buFontTx/>
              <a:buNone/>
            </a:pPr>
            <a:r>
              <a:rPr lang="en-US" altLang="en-US" sz="1800" dirty="0">
                <a:cs typeface="Arial" pitchFamily="34" charset="0"/>
              </a:rPr>
              <a:t>                           - </a:t>
            </a:r>
            <a:r>
              <a:rPr lang="sr-Latn-CS" altLang="en-US" sz="1800" dirty="0" err="1">
                <a:cs typeface="Arial" pitchFamily="34" charset="0"/>
              </a:rPr>
              <a:t>m.pectineus</a:t>
            </a:r>
            <a:endParaRPr lang="en-GB" altLang="en-US" dirty="0">
              <a:cs typeface="Arial" pitchFamily="34" charset="0"/>
            </a:endParaRPr>
          </a:p>
          <a:p>
            <a:pPr eaLnBrk="1" hangingPunct="1">
              <a:lnSpc>
                <a:spcPct val="90000"/>
              </a:lnSpc>
              <a:buFontTx/>
              <a:buNone/>
            </a:pPr>
            <a:r>
              <a:rPr lang="en-GB" altLang="en-US" sz="1800" dirty="0">
                <a:cs typeface="Arial" pitchFamily="34" charset="0"/>
              </a:rPr>
              <a:t>                           - m. </a:t>
            </a:r>
            <a:r>
              <a:rPr lang="en-GB" altLang="en-US" sz="1800" dirty="0" err="1">
                <a:cs typeface="Arial" pitchFamily="34" charset="0"/>
              </a:rPr>
              <a:t>gracilis</a:t>
            </a:r>
            <a:endParaRPr lang="en-GB" altLang="en-US" sz="1800" dirty="0">
              <a:cs typeface="Arial" pitchFamily="34" charset="0"/>
            </a:endParaRPr>
          </a:p>
          <a:p>
            <a:pPr eaLnBrk="1" hangingPunct="1">
              <a:lnSpc>
                <a:spcPct val="90000"/>
              </a:lnSpc>
              <a:buFontTx/>
              <a:buNone/>
            </a:pPr>
            <a:r>
              <a:rPr lang="en-GB" altLang="en-US" dirty="0">
                <a:cs typeface="Arial" pitchFamily="34" charset="0"/>
              </a:rPr>
              <a:t>                           - m. obturator externus</a:t>
            </a:r>
          </a:p>
          <a:p>
            <a:pPr eaLnBrk="1" hangingPunct="1">
              <a:lnSpc>
                <a:spcPct val="90000"/>
              </a:lnSpc>
              <a:buFontTx/>
              <a:buNone/>
            </a:pPr>
            <a:endParaRPr lang="sr-Latn-CS" altLang="en-US" sz="1800" dirty="0">
              <a:cs typeface="Arial" pitchFamily="34" charset="0"/>
            </a:endParaRPr>
          </a:p>
          <a:p>
            <a:pPr eaLnBrk="1" hangingPunct="1">
              <a:lnSpc>
                <a:spcPct val="90000"/>
              </a:lnSpc>
              <a:buFontTx/>
              <a:buNone/>
            </a:pPr>
            <a:r>
              <a:rPr lang="sr-Latn-CS" altLang="en-US" sz="1800" dirty="0">
                <a:cs typeface="Arial" pitchFamily="34" charset="0"/>
              </a:rPr>
              <a:t> -</a:t>
            </a:r>
            <a:r>
              <a:rPr lang="en-GB" altLang="en-US" sz="1800" dirty="0">
                <a:cs typeface="Arial" pitchFamily="34" charset="0"/>
              </a:rPr>
              <a:t> </a:t>
            </a:r>
            <a:r>
              <a:rPr lang="en-GB" altLang="en-US" sz="1800" b="1" dirty="0">
                <a:solidFill>
                  <a:schemeClr val="folHlink"/>
                </a:solidFill>
                <a:cs typeface="Arial" pitchFamily="34" charset="0"/>
              </a:rPr>
              <a:t>ABDUCTORS</a:t>
            </a:r>
            <a:r>
              <a:rPr lang="sr-Latn-CS" altLang="en-US" sz="1800" b="1" dirty="0">
                <a:cs typeface="Arial" pitchFamily="34" charset="0"/>
              </a:rPr>
              <a:t>:</a:t>
            </a:r>
            <a:r>
              <a:rPr lang="sr-Latn-CS" altLang="en-US" sz="1800" dirty="0">
                <a:cs typeface="Arial" pitchFamily="34" charset="0"/>
              </a:rPr>
              <a:t> </a:t>
            </a:r>
            <a:r>
              <a:rPr lang="en-GB" altLang="en-US" sz="1800" dirty="0">
                <a:cs typeface="Arial" pitchFamily="34" charset="0"/>
              </a:rPr>
              <a:t>- </a:t>
            </a:r>
            <a:r>
              <a:rPr lang="sr-Latn-CS" altLang="en-US" sz="1800" dirty="0" err="1">
                <a:cs typeface="Arial" pitchFamily="34" charset="0"/>
              </a:rPr>
              <a:t>m.gluteus</a:t>
            </a:r>
            <a:r>
              <a:rPr lang="sr-Latn-CS" altLang="en-US" sz="1800" dirty="0">
                <a:cs typeface="Arial" pitchFamily="34" charset="0"/>
              </a:rPr>
              <a:t> </a:t>
            </a:r>
            <a:r>
              <a:rPr lang="sr-Latn-CS" altLang="en-US" sz="1800" dirty="0" err="1">
                <a:cs typeface="Arial" pitchFamily="34" charset="0"/>
              </a:rPr>
              <a:t>medius</a:t>
            </a:r>
            <a:endParaRPr lang="en-GB"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m.gluteus</a:t>
            </a:r>
            <a:r>
              <a:rPr lang="sr-Latn-CS" altLang="en-US" sz="1800" dirty="0">
                <a:cs typeface="Arial" pitchFamily="34" charset="0"/>
              </a:rPr>
              <a:t> </a:t>
            </a:r>
            <a:r>
              <a:rPr lang="sr-Latn-CS" altLang="en-US" sz="1800" dirty="0" err="1">
                <a:cs typeface="Arial" pitchFamily="34" charset="0"/>
              </a:rPr>
              <a:t>minimus</a:t>
            </a:r>
            <a:endParaRPr lang="en-US" altLang="en-US" sz="1800"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m.tensor</a:t>
            </a:r>
            <a:r>
              <a:rPr lang="sr-Latn-CS" altLang="en-US" sz="1800" dirty="0">
                <a:cs typeface="Arial" pitchFamily="34" charset="0"/>
              </a:rPr>
              <a:t> </a:t>
            </a:r>
            <a:r>
              <a:rPr lang="sr-Latn-CS" altLang="en-US" sz="1800" dirty="0" err="1">
                <a:cs typeface="Arial" pitchFamily="34" charset="0"/>
              </a:rPr>
              <a:t>fasciae</a:t>
            </a:r>
            <a:r>
              <a:rPr lang="sr-Latn-CS" altLang="en-US" sz="1800" dirty="0">
                <a:cs typeface="Arial" pitchFamily="34" charset="0"/>
              </a:rPr>
              <a:t> </a:t>
            </a:r>
            <a:r>
              <a:rPr lang="sr-Latn-CS" altLang="en-US" sz="1800" dirty="0" err="1">
                <a:cs typeface="Arial" pitchFamily="34" charset="0"/>
              </a:rPr>
              <a:t>latae</a:t>
            </a:r>
            <a:r>
              <a:rPr lang="sr-Latn-CS" altLang="en-US" sz="1800" dirty="0">
                <a:cs typeface="Arial" pitchFamily="34" charset="0"/>
              </a:rPr>
              <a:t>  </a:t>
            </a:r>
            <a:endParaRPr lang="en-GB" altLang="en-US" dirty="0">
              <a:cs typeface="Arial" pitchFamily="34" charset="0"/>
            </a:endParaRPr>
          </a:p>
          <a:p>
            <a:pPr eaLnBrk="1" hangingPunct="1">
              <a:lnSpc>
                <a:spcPct val="90000"/>
              </a:lnSpc>
              <a:buFontTx/>
              <a:buNone/>
            </a:pPr>
            <a:endParaRPr lang="en-GB" altLang="en-US" sz="1800" dirty="0">
              <a:cs typeface="Arial" pitchFamily="34" charset="0"/>
            </a:endParaRPr>
          </a:p>
          <a:p>
            <a:pPr eaLnBrk="1" hangingPunct="1">
              <a:lnSpc>
                <a:spcPct val="90000"/>
              </a:lnSpc>
              <a:buFontTx/>
              <a:buNone/>
            </a:pPr>
            <a:r>
              <a:rPr lang="sr-Latn-CS" altLang="en-US" sz="1800" dirty="0">
                <a:cs typeface="Arial" pitchFamily="34" charset="0"/>
              </a:rPr>
              <a:t>-</a:t>
            </a:r>
            <a:r>
              <a:rPr lang="en-GB" altLang="en-US" sz="1800" b="1" dirty="0">
                <a:solidFill>
                  <a:schemeClr val="folHlink"/>
                </a:solidFill>
                <a:cs typeface="Arial" pitchFamily="34" charset="0"/>
              </a:rPr>
              <a:t>LATERAL ROTATORS OF THIGH</a:t>
            </a:r>
            <a:r>
              <a:rPr lang="sr-Latn-CS" altLang="en-US" sz="1800" dirty="0">
                <a:cs typeface="Arial" pitchFamily="34" charset="0"/>
              </a:rPr>
              <a:t>:</a:t>
            </a:r>
            <a:br>
              <a:rPr lang="en-GB" altLang="en-US" sz="1800" dirty="0">
                <a:cs typeface="Arial" pitchFamily="34" charset="0"/>
              </a:rPr>
            </a:br>
            <a:r>
              <a:rPr lang="en-GB" altLang="en-US" sz="1800" dirty="0">
                <a:cs typeface="Arial" pitchFamily="34" charset="0"/>
              </a:rPr>
              <a:t>             - </a:t>
            </a:r>
            <a:r>
              <a:rPr lang="sr-Latn-CS" altLang="en-US" sz="1800" dirty="0" err="1">
                <a:cs typeface="Arial" pitchFamily="34" charset="0"/>
              </a:rPr>
              <a:t>m.gluteus</a:t>
            </a:r>
            <a:r>
              <a:rPr lang="sr-Latn-CS" altLang="en-US" sz="1800" dirty="0">
                <a:cs typeface="Arial" pitchFamily="34" charset="0"/>
              </a:rPr>
              <a:t> </a:t>
            </a:r>
            <a:r>
              <a:rPr lang="sr-Latn-CS" altLang="en-US" sz="1800" dirty="0" err="1">
                <a:cs typeface="Arial" pitchFamily="34" charset="0"/>
              </a:rPr>
              <a:t>maximus</a:t>
            </a:r>
            <a:endParaRPr lang="en-GB" altLang="en-US" dirty="0">
              <a:cs typeface="Arial" pitchFamily="34" charset="0"/>
            </a:endParaRPr>
          </a:p>
          <a:p>
            <a:pPr eaLnBrk="1" hangingPunct="1">
              <a:lnSpc>
                <a:spcPct val="90000"/>
              </a:lnSpc>
              <a:buFontTx/>
              <a:buNone/>
            </a:pPr>
            <a:r>
              <a:rPr lang="en-GB" altLang="en-US" dirty="0">
                <a:cs typeface="Arial" pitchFamily="34" charset="0"/>
              </a:rPr>
              <a:t>             </a:t>
            </a:r>
            <a:r>
              <a:rPr lang="en-GB" altLang="en-US" sz="1800" dirty="0">
                <a:cs typeface="Arial" pitchFamily="34" charset="0"/>
              </a:rPr>
              <a:t>- </a:t>
            </a:r>
            <a:r>
              <a:rPr lang="sr-Latn-CS" altLang="en-US" sz="1800" dirty="0" err="1">
                <a:cs typeface="Arial" pitchFamily="34" charset="0"/>
              </a:rPr>
              <a:t>m.obturatorius</a:t>
            </a:r>
            <a:r>
              <a:rPr lang="sr-Latn-CS" altLang="en-US" sz="1800" dirty="0">
                <a:cs typeface="Arial" pitchFamily="34" charset="0"/>
              </a:rPr>
              <a:t> </a:t>
            </a:r>
            <a:r>
              <a:rPr lang="sr-Latn-CS" altLang="en-US" sz="1800" dirty="0" err="1">
                <a:cs typeface="Arial" pitchFamily="34" charset="0"/>
              </a:rPr>
              <a:t>internus</a:t>
            </a:r>
            <a:endParaRPr lang="en-GB" altLang="en-US" sz="1800" dirty="0">
              <a:cs typeface="Arial" pitchFamily="34" charset="0"/>
            </a:endParaRPr>
          </a:p>
          <a:p>
            <a:pPr eaLnBrk="1" hangingPunct="1">
              <a:lnSpc>
                <a:spcPct val="90000"/>
              </a:lnSpc>
              <a:buFontTx/>
              <a:buNone/>
            </a:pPr>
            <a:r>
              <a:rPr lang="en-GB" altLang="en-US" dirty="0">
                <a:cs typeface="Arial" pitchFamily="34" charset="0"/>
              </a:rPr>
              <a:t>             - </a:t>
            </a:r>
            <a:r>
              <a:rPr lang="sr-Latn-CS" altLang="en-US" sz="1800" dirty="0" err="1">
                <a:cs typeface="Arial" pitchFamily="34" charset="0"/>
              </a:rPr>
              <a:t>mm.gemelli</a:t>
            </a:r>
            <a:endParaRPr lang="en-GB" altLang="en-US" sz="1800" dirty="0">
              <a:cs typeface="Arial" pitchFamily="34" charset="0"/>
            </a:endParaRPr>
          </a:p>
          <a:p>
            <a:pPr eaLnBrk="1" hangingPunct="1">
              <a:lnSpc>
                <a:spcPct val="90000"/>
              </a:lnSpc>
              <a:buFontTx/>
              <a:buNone/>
            </a:pPr>
            <a:r>
              <a:rPr lang="en-GB" altLang="en-US" dirty="0">
                <a:cs typeface="Arial" pitchFamily="34" charset="0"/>
              </a:rPr>
              <a:t>             - </a:t>
            </a:r>
            <a:r>
              <a:rPr lang="sr-Latn-CS" altLang="en-US" sz="1800" dirty="0" err="1">
                <a:cs typeface="Arial" pitchFamily="34" charset="0"/>
              </a:rPr>
              <a:t>m.obturatorius</a:t>
            </a:r>
            <a:r>
              <a:rPr lang="sr-Latn-CS" altLang="en-US" sz="1800" dirty="0">
                <a:cs typeface="Arial" pitchFamily="34" charset="0"/>
              </a:rPr>
              <a:t> </a:t>
            </a:r>
            <a:r>
              <a:rPr lang="sr-Latn-CS" altLang="en-US" sz="1800" dirty="0" err="1">
                <a:cs typeface="Arial" pitchFamily="34" charset="0"/>
              </a:rPr>
              <a:t>externus</a:t>
            </a:r>
            <a:r>
              <a:rPr lang="sr-Latn-CS" altLang="en-US" sz="1800" dirty="0">
                <a:cs typeface="Arial" pitchFamily="34" charset="0"/>
              </a:rPr>
              <a:t>,</a:t>
            </a:r>
            <a:endParaRPr lang="en-GB" altLang="en-US" sz="1800" dirty="0">
              <a:cs typeface="Arial" pitchFamily="34" charset="0"/>
            </a:endParaRPr>
          </a:p>
          <a:p>
            <a:pPr eaLnBrk="1" hangingPunct="1">
              <a:lnSpc>
                <a:spcPct val="90000"/>
              </a:lnSpc>
              <a:buFontTx/>
              <a:buNone/>
            </a:pPr>
            <a:r>
              <a:rPr lang="en-GB" altLang="en-US" dirty="0">
                <a:cs typeface="Arial" pitchFamily="34" charset="0"/>
              </a:rPr>
              <a:t>             - </a:t>
            </a:r>
            <a:r>
              <a:rPr lang="sr-Latn-CS" altLang="en-US" sz="1800" dirty="0" err="1">
                <a:cs typeface="Arial" pitchFamily="34" charset="0"/>
              </a:rPr>
              <a:t>m.quadratus</a:t>
            </a:r>
            <a:r>
              <a:rPr lang="sr-Latn-CS" altLang="en-US" sz="1800" dirty="0">
                <a:cs typeface="Arial" pitchFamily="34" charset="0"/>
              </a:rPr>
              <a:t> </a:t>
            </a:r>
            <a:r>
              <a:rPr lang="sr-Latn-CS" altLang="en-US" sz="1800" dirty="0" err="1">
                <a:cs typeface="Arial" pitchFamily="34" charset="0"/>
              </a:rPr>
              <a:t>femori</a:t>
            </a:r>
            <a:r>
              <a:rPr lang="en-GB" altLang="en-US" sz="1800" dirty="0">
                <a:cs typeface="Arial" pitchFamily="34" charset="0"/>
              </a:rPr>
              <a:t>s</a:t>
            </a:r>
          </a:p>
          <a:p>
            <a:pPr eaLnBrk="1" hangingPunct="1">
              <a:lnSpc>
                <a:spcPct val="90000"/>
              </a:lnSpc>
              <a:buFontTx/>
              <a:buNone/>
            </a:pPr>
            <a:r>
              <a:rPr lang="en-GB" altLang="en-US" dirty="0">
                <a:cs typeface="Arial" pitchFamily="34" charset="0"/>
              </a:rPr>
              <a:t>            </a:t>
            </a:r>
            <a:endParaRPr lang="sr-Latn-CS" altLang="en-US" sz="1800" dirty="0">
              <a:cs typeface="Arial" pitchFamily="34" charset="0"/>
            </a:endParaRPr>
          </a:p>
          <a:p>
            <a:pPr eaLnBrk="1" hangingPunct="1">
              <a:lnSpc>
                <a:spcPct val="90000"/>
              </a:lnSpc>
              <a:buFontTx/>
              <a:buNone/>
            </a:pPr>
            <a:r>
              <a:rPr lang="sr-Latn-CS" altLang="en-US" sz="1800" dirty="0">
                <a:cs typeface="Arial" pitchFamily="34" charset="0"/>
              </a:rPr>
              <a:t> -</a:t>
            </a:r>
            <a:r>
              <a:rPr lang="en-GB" altLang="en-US" sz="1800" b="1" dirty="0">
                <a:solidFill>
                  <a:schemeClr val="folHlink"/>
                </a:solidFill>
                <a:cs typeface="Arial" pitchFamily="34" charset="0"/>
              </a:rPr>
              <a:t>MEDIAL ROTATORS OF THIGH</a:t>
            </a:r>
            <a:r>
              <a:rPr lang="sr-Latn-CS" altLang="en-US" sz="1800" dirty="0">
                <a:cs typeface="Arial" pitchFamily="34" charset="0"/>
              </a:rPr>
              <a:t>: </a:t>
            </a:r>
            <a:endParaRPr lang="en-US" altLang="en-US" sz="1800" dirty="0">
              <a:cs typeface="Arial" pitchFamily="34" charset="0"/>
            </a:endParaRPr>
          </a:p>
          <a:p>
            <a:pPr eaLnBrk="1" hangingPunct="1">
              <a:lnSpc>
                <a:spcPct val="90000"/>
              </a:lnSpc>
              <a:buFontTx/>
              <a:buNone/>
            </a:pPr>
            <a:r>
              <a:rPr lang="en-US" altLang="en-US" sz="1800" dirty="0">
                <a:cs typeface="Arial" pitchFamily="34" charset="0"/>
              </a:rPr>
              <a:t>             - </a:t>
            </a:r>
            <a:r>
              <a:rPr lang="sr-Latn-CS" altLang="en-US" sz="1800" dirty="0" err="1">
                <a:cs typeface="Arial" pitchFamily="34" charset="0"/>
              </a:rPr>
              <a:t>m.gluteus</a:t>
            </a:r>
            <a:r>
              <a:rPr lang="sr-Latn-CS" altLang="en-US" sz="1800" dirty="0">
                <a:cs typeface="Arial" pitchFamily="34" charset="0"/>
              </a:rPr>
              <a:t> </a:t>
            </a:r>
            <a:r>
              <a:rPr lang="sr-Latn-CS" altLang="en-US" sz="1800" dirty="0" err="1">
                <a:cs typeface="Arial" pitchFamily="34" charset="0"/>
              </a:rPr>
              <a:t>medius</a:t>
            </a:r>
            <a:r>
              <a:rPr lang="en-GB" altLang="en-US" sz="1800" dirty="0">
                <a:cs typeface="Arial" pitchFamily="34" charset="0"/>
              </a:rPr>
              <a:t> (anterior part) </a:t>
            </a:r>
            <a:endParaRPr lang="en-GB" altLang="en-US"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m.gluteus</a:t>
            </a:r>
            <a:r>
              <a:rPr lang="sr-Latn-CS" altLang="en-US" sz="1800" dirty="0">
                <a:cs typeface="Arial" pitchFamily="34" charset="0"/>
              </a:rPr>
              <a:t> m</a:t>
            </a:r>
            <a:r>
              <a:rPr lang="en-GB" altLang="en-US" dirty="0" err="1">
                <a:cs typeface="Arial" pitchFamily="34" charset="0"/>
              </a:rPr>
              <a:t>inimus</a:t>
            </a:r>
            <a:r>
              <a:rPr lang="en-GB" altLang="en-US" dirty="0">
                <a:cs typeface="Arial" pitchFamily="34" charset="0"/>
              </a:rPr>
              <a:t> </a:t>
            </a:r>
            <a:r>
              <a:rPr lang="en-GB" altLang="en-US" sz="1800" dirty="0">
                <a:cs typeface="Arial" pitchFamily="34" charset="0"/>
              </a:rPr>
              <a:t>(anterior part)</a:t>
            </a:r>
            <a:endParaRPr lang="en-GB" altLang="en-US" dirty="0">
              <a:cs typeface="Arial" pitchFamily="34" charset="0"/>
            </a:endParaRPr>
          </a:p>
          <a:p>
            <a:pPr eaLnBrk="1" hangingPunct="1">
              <a:lnSpc>
                <a:spcPct val="90000"/>
              </a:lnSpc>
              <a:buFontTx/>
              <a:buNone/>
            </a:pPr>
            <a:r>
              <a:rPr lang="en-GB" altLang="en-US" sz="1800" dirty="0">
                <a:cs typeface="Arial" pitchFamily="34" charset="0"/>
              </a:rPr>
              <a:t>             - </a:t>
            </a:r>
            <a:r>
              <a:rPr lang="sr-Latn-CS" altLang="en-US" sz="1800" dirty="0" err="1">
                <a:cs typeface="Arial" pitchFamily="34" charset="0"/>
              </a:rPr>
              <a:t>m.tensor</a:t>
            </a:r>
            <a:r>
              <a:rPr lang="sr-Latn-CS" altLang="en-US" sz="1800" dirty="0">
                <a:cs typeface="Arial" pitchFamily="34" charset="0"/>
              </a:rPr>
              <a:t> </a:t>
            </a:r>
            <a:r>
              <a:rPr lang="sr-Latn-CS" altLang="en-US" sz="1800" dirty="0" err="1">
                <a:cs typeface="Arial" pitchFamily="34" charset="0"/>
              </a:rPr>
              <a:t>fasciae</a:t>
            </a:r>
            <a:r>
              <a:rPr lang="sr-Latn-CS" altLang="en-US" sz="1800" dirty="0">
                <a:cs typeface="Arial" pitchFamily="34" charset="0"/>
              </a:rPr>
              <a:t> </a:t>
            </a:r>
            <a:r>
              <a:rPr lang="sr-Latn-CS" altLang="en-US" sz="1800" dirty="0" err="1">
                <a:cs typeface="Arial" pitchFamily="34" charset="0"/>
              </a:rPr>
              <a:t>latae</a:t>
            </a:r>
            <a:r>
              <a:rPr lang="sr-Latn-CS" altLang="en-US" sz="1800" dirty="0">
                <a:cs typeface="Arial" pitchFamily="34" charset="0"/>
              </a:rPr>
              <a:t>  </a:t>
            </a:r>
            <a:endParaRPr lang="en-GB" dirty="0"/>
          </a:p>
        </p:txBody>
      </p:sp>
      <p:sp>
        <p:nvSpPr>
          <p:cNvPr id="5" name="TextBox 4">
            <a:extLst>
              <a:ext uri="{FF2B5EF4-FFF2-40B4-BE49-F238E27FC236}">
                <a16:creationId xmlns:a16="http://schemas.microsoft.com/office/drawing/2014/main" id="{5A6046AA-E144-63B9-8138-475AF61E56B5}"/>
              </a:ext>
            </a:extLst>
          </p:cNvPr>
          <p:cNvSpPr txBox="1"/>
          <p:nvPr/>
        </p:nvSpPr>
        <p:spPr>
          <a:xfrm>
            <a:off x="-35442" y="136598"/>
            <a:ext cx="9159158" cy="590931"/>
          </a:xfrm>
          <a:prstGeom prst="rect">
            <a:avLst/>
          </a:prstGeom>
          <a:noFill/>
        </p:spPr>
        <p:txBody>
          <a:bodyPr wrap="square">
            <a:spAutoFit/>
          </a:bodyPr>
          <a:lstStyle/>
          <a:p>
            <a:pPr eaLnBrk="1" hangingPunct="1">
              <a:lnSpc>
                <a:spcPct val="90000"/>
              </a:lnSpc>
              <a:buFontTx/>
              <a:buNone/>
            </a:pPr>
            <a:r>
              <a:rPr lang="en-US" altLang="en-US" sz="1800" dirty="0">
                <a:cs typeface="Arial" pitchFamily="34" charset="0"/>
              </a:rPr>
              <a:t>- </a:t>
            </a:r>
            <a:r>
              <a:rPr lang="en-GB" altLang="en-US" sz="1800" b="1" dirty="0">
                <a:cs typeface="Arial" pitchFamily="34" charset="0"/>
              </a:rPr>
              <a:t>Hip movements are performed by the harmonious and well-synchronized</a:t>
            </a:r>
            <a:br>
              <a:rPr lang="en-GB" altLang="en-US" sz="1800" b="1" dirty="0">
                <a:cs typeface="Arial" pitchFamily="34" charset="0"/>
              </a:rPr>
            </a:br>
            <a:r>
              <a:rPr lang="en-GB" altLang="en-US" sz="1800" b="1" dirty="0">
                <a:cs typeface="Arial" pitchFamily="34" charset="0"/>
              </a:rPr>
              <a:t>  contractions</a:t>
            </a:r>
            <a:r>
              <a:rPr lang="en-GB" altLang="en-US" b="1" dirty="0">
                <a:cs typeface="Arial" pitchFamily="34" charset="0"/>
              </a:rPr>
              <a:t> </a:t>
            </a:r>
            <a:r>
              <a:rPr lang="en-GB" altLang="en-US" sz="1800" b="1" dirty="0">
                <a:cs typeface="Arial" pitchFamily="34" charset="0"/>
              </a:rPr>
              <a:t>of several muscles </a:t>
            </a:r>
            <a:r>
              <a:rPr lang="sr-Latn-CS" altLang="en-US" sz="1800" b="1" dirty="0">
                <a:cs typeface="Arial" pitchFamily="34" charset="0"/>
              </a:rPr>
              <a:t>:</a:t>
            </a:r>
            <a:endParaRPr lang="en-GB" altLang="en-US" sz="1800" b="1" dirty="0">
              <a:cs typeface="Arial" pitchFamily="34" charset="0"/>
            </a:endParaRPr>
          </a:p>
        </p:txBody>
      </p:sp>
    </p:spTree>
    <p:extLst>
      <p:ext uri="{BB962C8B-B14F-4D97-AF65-F5344CB8AC3E}">
        <p14:creationId xmlns:p14="http://schemas.microsoft.com/office/powerpoint/2010/main" val="226333165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full leg"/>
          <p:cNvPicPr>
            <a:picLocks noGrp="1" noChangeAspect="1" noChangeArrowheads="1"/>
          </p:cNvPicPr>
          <p:nvPr>
            <p:ph sz="half" idx="4294967295"/>
          </p:nvPr>
        </p:nvPicPr>
        <p:blipFill>
          <a:blip r:embed="rId2" cstate="print"/>
          <a:srcRect/>
          <a:stretch>
            <a:fillRect/>
          </a:stretch>
        </p:blipFill>
        <p:spPr>
          <a:xfrm>
            <a:off x="152400" y="838200"/>
            <a:ext cx="4572000" cy="6019800"/>
          </a:xfrm>
          <a:noFill/>
          <a:ln/>
        </p:spPr>
      </p:pic>
      <p:pic>
        <p:nvPicPr>
          <p:cNvPr id="41987" name="Picture 3" descr="full leg posterior"/>
          <p:cNvPicPr>
            <a:picLocks noGrp="1" noChangeAspect="1" noChangeArrowheads="1"/>
          </p:cNvPicPr>
          <p:nvPr>
            <p:ph sz="half" idx="4294967295"/>
          </p:nvPr>
        </p:nvPicPr>
        <p:blipFill>
          <a:blip r:embed="rId3" cstate="print"/>
          <a:srcRect/>
          <a:stretch>
            <a:fillRect/>
          </a:stretch>
        </p:blipFill>
        <p:spPr>
          <a:xfrm>
            <a:off x="4419600" y="990600"/>
            <a:ext cx="4495800" cy="5867400"/>
          </a:xfrm>
          <a:noFill/>
          <a:ln/>
        </p:spPr>
      </p:pic>
      <p:sp>
        <p:nvSpPr>
          <p:cNvPr id="41988" name="Rectangle 4"/>
          <p:cNvSpPr>
            <a:spLocks noChangeArrowheads="1"/>
          </p:cNvSpPr>
          <p:nvPr/>
        </p:nvSpPr>
        <p:spPr bwMode="auto">
          <a:xfrm>
            <a:off x="533400" y="762000"/>
            <a:ext cx="1600200" cy="152400"/>
          </a:xfrm>
          <a:prstGeom prst="rect">
            <a:avLst/>
          </a:prstGeom>
          <a:solidFill>
            <a:schemeClr val="bg1"/>
          </a:solidFill>
          <a:ln w="9525" cmpd="sng">
            <a:solidFill>
              <a:schemeClr val="bg1"/>
            </a:solidFill>
            <a:miter lim="800000"/>
            <a:headEnd/>
            <a:tailEnd/>
          </a:ln>
        </p:spPr>
        <p:txBody>
          <a:bodyPr wrap="none" anchor="ctr"/>
          <a:lstStyle/>
          <a:p>
            <a:endParaRPr lang="sr-Latn-CS" altLang="en-US"/>
          </a:p>
        </p:txBody>
      </p:sp>
      <p:sp>
        <p:nvSpPr>
          <p:cNvPr id="41989" name="Rectangle 5"/>
          <p:cNvSpPr>
            <a:spLocks noChangeArrowheads="1"/>
          </p:cNvSpPr>
          <p:nvPr/>
        </p:nvSpPr>
        <p:spPr bwMode="auto">
          <a:xfrm>
            <a:off x="4800600" y="914400"/>
            <a:ext cx="838200" cy="152400"/>
          </a:xfrm>
          <a:prstGeom prst="rect">
            <a:avLst/>
          </a:prstGeom>
          <a:solidFill>
            <a:schemeClr val="bg1"/>
          </a:solidFill>
          <a:ln w="9525" cmpd="sng">
            <a:solidFill>
              <a:schemeClr val="bg1"/>
            </a:solidFill>
            <a:miter lim="800000"/>
            <a:headEnd/>
            <a:tailEnd/>
          </a:ln>
        </p:spPr>
        <p:txBody>
          <a:bodyPr wrap="none" anchor="ctr"/>
          <a:lstStyle/>
          <a:p>
            <a:endParaRPr lang="sr-Latn-CS" altLang="en-US"/>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41718-667F-520A-9D8E-C22F48E38321}"/>
              </a:ext>
            </a:extLst>
          </p:cNvPr>
          <p:cNvSpPr>
            <a:spLocks noGrp="1"/>
          </p:cNvSpPr>
          <p:nvPr>
            <p:ph type="title"/>
          </p:nvPr>
        </p:nvSpPr>
        <p:spPr>
          <a:xfrm>
            <a:off x="457200" y="274638"/>
            <a:ext cx="8229600" cy="258838"/>
          </a:xfrm>
        </p:spPr>
        <p:txBody>
          <a:bodyPr/>
          <a:lstStyle/>
          <a:p>
            <a:r>
              <a:rPr lang="en-GB" sz="4000" b="1">
                <a:solidFill>
                  <a:srgbClr val="FF0000"/>
                </a:solidFill>
              </a:rPr>
              <a:t>COMPARTMENTS OF LEG</a:t>
            </a:r>
            <a:endParaRPr lang="en-GB" sz="4000" b="1" dirty="0">
              <a:solidFill>
                <a:srgbClr val="FF0000"/>
              </a:solidFill>
            </a:endParaRPr>
          </a:p>
        </p:txBody>
      </p:sp>
      <p:sp>
        <p:nvSpPr>
          <p:cNvPr id="3" name="Content Placeholder 2">
            <a:extLst>
              <a:ext uri="{FF2B5EF4-FFF2-40B4-BE49-F238E27FC236}">
                <a16:creationId xmlns:a16="http://schemas.microsoft.com/office/drawing/2014/main" id="{25C85017-B121-B580-AE41-E5CDC973F9E4}"/>
              </a:ext>
            </a:extLst>
          </p:cNvPr>
          <p:cNvSpPr>
            <a:spLocks noGrp="1"/>
          </p:cNvSpPr>
          <p:nvPr>
            <p:ph idx="1"/>
          </p:nvPr>
        </p:nvSpPr>
        <p:spPr>
          <a:xfrm>
            <a:off x="0" y="990664"/>
            <a:ext cx="5562574" cy="4038494"/>
          </a:xfrm>
        </p:spPr>
        <p:txBody>
          <a:bodyPr/>
          <a:lstStyle/>
          <a:p>
            <a:pPr>
              <a:buFontTx/>
              <a:buChar char="-"/>
            </a:pPr>
            <a:r>
              <a:rPr lang="en-GB" sz="1800" u="sng" dirty="0"/>
              <a:t>The deep fascia </a:t>
            </a:r>
            <a:r>
              <a:rPr lang="en-GB" sz="1800" dirty="0"/>
              <a:t>of the leg, or </a:t>
            </a:r>
            <a:r>
              <a:rPr lang="en-GB" sz="1800" dirty="0" err="1"/>
              <a:t>crural</a:t>
            </a:r>
            <a:r>
              <a:rPr lang="en-GB" sz="1800" dirty="0"/>
              <a:t> fascia, attaches to the anterior and medial borders of the tibia, where it is continuous with its periosteum. The deep fascia of the leg is thick in the proximal part of the anterior aspect of the leg, where it forms part of the proximal attachments of the underlying muscles. </a:t>
            </a:r>
          </a:p>
          <a:p>
            <a:pPr marL="0" indent="0">
              <a:buNone/>
            </a:pPr>
            <a:endParaRPr lang="en-GB" sz="1800" dirty="0"/>
          </a:p>
          <a:p>
            <a:pPr>
              <a:buFontTx/>
              <a:buChar char="-"/>
            </a:pPr>
            <a:r>
              <a:rPr lang="en-GB" sz="1800" dirty="0"/>
              <a:t>Although thinner distally, two band-like thickenings of the fascia form </a:t>
            </a:r>
            <a:r>
              <a:rPr lang="en-GB" sz="1800" u="sng" dirty="0"/>
              <a:t>extensor retinacula </a:t>
            </a:r>
            <a:r>
              <a:rPr lang="en-GB" sz="1800" dirty="0"/>
              <a:t>that bind the tendons of the anterior compartment muscles before and after they cross the ankle joint, preventing them from bowstringing anteriorly during dorsiflexion of the joint</a:t>
            </a:r>
          </a:p>
        </p:txBody>
      </p:sp>
      <p:pic>
        <p:nvPicPr>
          <p:cNvPr id="6" name="Picture 5">
            <a:extLst>
              <a:ext uri="{FF2B5EF4-FFF2-40B4-BE49-F238E27FC236}">
                <a16:creationId xmlns:a16="http://schemas.microsoft.com/office/drawing/2014/main" id="{FAC8DEAB-92BB-6F07-6187-FD78F5422DAF}"/>
              </a:ext>
            </a:extLst>
          </p:cNvPr>
          <p:cNvPicPr>
            <a:picLocks noChangeAspect="1"/>
          </p:cNvPicPr>
          <p:nvPr/>
        </p:nvPicPr>
        <p:blipFill>
          <a:blip r:embed="rId2"/>
          <a:stretch>
            <a:fillRect/>
          </a:stretch>
        </p:blipFill>
        <p:spPr>
          <a:xfrm>
            <a:off x="5714971" y="713637"/>
            <a:ext cx="2946372" cy="5869726"/>
          </a:xfrm>
          <a:prstGeom prst="rect">
            <a:avLst/>
          </a:prstGeom>
        </p:spPr>
      </p:pic>
    </p:spTree>
    <p:extLst>
      <p:ext uri="{BB962C8B-B14F-4D97-AF65-F5344CB8AC3E}">
        <p14:creationId xmlns:p14="http://schemas.microsoft.com/office/powerpoint/2010/main" val="37138658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C85017-B121-B580-AE41-E5CDC973F9E4}"/>
              </a:ext>
            </a:extLst>
          </p:cNvPr>
          <p:cNvSpPr>
            <a:spLocks noGrp="1"/>
          </p:cNvSpPr>
          <p:nvPr>
            <p:ph idx="1"/>
          </p:nvPr>
        </p:nvSpPr>
        <p:spPr>
          <a:xfrm>
            <a:off x="84" y="266203"/>
            <a:ext cx="9144000" cy="4038494"/>
          </a:xfrm>
        </p:spPr>
        <p:txBody>
          <a:bodyPr/>
          <a:lstStyle/>
          <a:p>
            <a:pPr marL="0" indent="0">
              <a:buNone/>
            </a:pPr>
            <a:r>
              <a:rPr lang="en-GB" sz="1800" dirty="0"/>
              <a:t>1. </a:t>
            </a:r>
            <a:r>
              <a:rPr lang="en-GB" sz="1800" b="1" dirty="0"/>
              <a:t>The superior extensor retinaculum </a:t>
            </a:r>
            <a:r>
              <a:rPr lang="en-GB" sz="1800" dirty="0"/>
              <a:t>is a strong, broad band of deep fascia, passing</a:t>
            </a:r>
          </a:p>
          <a:p>
            <a:pPr marL="0" indent="0">
              <a:buNone/>
            </a:pPr>
            <a:r>
              <a:rPr lang="en-GB" sz="1800" dirty="0"/>
              <a:t>    from the fibula to the tibia, proximal to the malleoli. </a:t>
            </a:r>
          </a:p>
          <a:p>
            <a:pPr marL="0" indent="0">
              <a:buNone/>
            </a:pPr>
            <a:endParaRPr lang="en-GB" sz="1800" dirty="0"/>
          </a:p>
          <a:p>
            <a:pPr marL="0" indent="0">
              <a:buNone/>
            </a:pPr>
            <a:r>
              <a:rPr lang="en-GB" sz="1800" dirty="0"/>
              <a:t>2. </a:t>
            </a:r>
            <a:r>
              <a:rPr lang="en-GB" sz="1800" b="1" dirty="0"/>
              <a:t>The inferior extensor retinaculum</a:t>
            </a:r>
            <a:r>
              <a:rPr lang="en-GB" sz="1800" dirty="0"/>
              <a:t>, a Y-shaped band of deep fascia, attaches</a:t>
            </a:r>
            <a:br>
              <a:rPr lang="en-GB" sz="1800" dirty="0"/>
            </a:br>
            <a:r>
              <a:rPr lang="en-GB" sz="1800" dirty="0"/>
              <a:t>     laterally to the anterosuperior surface of the calcaneus. </a:t>
            </a:r>
          </a:p>
          <a:p>
            <a:pPr marL="0" indent="0">
              <a:buNone/>
            </a:pPr>
            <a:r>
              <a:rPr lang="en-GB" sz="1800" dirty="0"/>
              <a:t>     It forms a strong loop around the tendons of the fibularis tertius and the extensor</a:t>
            </a:r>
          </a:p>
          <a:p>
            <a:pPr marL="0" indent="0">
              <a:buNone/>
            </a:pPr>
            <a:r>
              <a:rPr lang="en-GB" sz="1800" dirty="0"/>
              <a:t>     digitorum longus muscles.</a:t>
            </a:r>
          </a:p>
        </p:txBody>
      </p:sp>
      <p:pic>
        <p:nvPicPr>
          <p:cNvPr id="5" name="Picture 4">
            <a:extLst>
              <a:ext uri="{FF2B5EF4-FFF2-40B4-BE49-F238E27FC236}">
                <a16:creationId xmlns:a16="http://schemas.microsoft.com/office/drawing/2014/main" id="{E9F09493-6705-1A26-BD05-D1448A231DB4}"/>
              </a:ext>
            </a:extLst>
          </p:cNvPr>
          <p:cNvPicPr>
            <a:picLocks noChangeAspect="1"/>
          </p:cNvPicPr>
          <p:nvPr/>
        </p:nvPicPr>
        <p:blipFill>
          <a:blip r:embed="rId2"/>
          <a:stretch>
            <a:fillRect/>
          </a:stretch>
        </p:blipFill>
        <p:spPr>
          <a:xfrm>
            <a:off x="2438456" y="2583724"/>
            <a:ext cx="4666705" cy="4038495"/>
          </a:xfrm>
          <a:prstGeom prst="rect">
            <a:avLst/>
          </a:prstGeom>
        </p:spPr>
      </p:pic>
    </p:spTree>
    <p:extLst>
      <p:ext uri="{BB962C8B-B14F-4D97-AF65-F5344CB8AC3E}">
        <p14:creationId xmlns:p14="http://schemas.microsoft.com/office/powerpoint/2010/main" val="5563819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41718-667F-520A-9D8E-C22F48E38321}"/>
              </a:ext>
            </a:extLst>
          </p:cNvPr>
          <p:cNvSpPr>
            <a:spLocks noGrp="1"/>
          </p:cNvSpPr>
          <p:nvPr>
            <p:ph type="title"/>
          </p:nvPr>
        </p:nvSpPr>
        <p:spPr>
          <a:xfrm>
            <a:off x="457200" y="274638"/>
            <a:ext cx="8229600" cy="258838"/>
          </a:xfrm>
        </p:spPr>
        <p:txBody>
          <a:bodyPr/>
          <a:lstStyle/>
          <a:p>
            <a:r>
              <a:rPr lang="en-GB" sz="4000" b="1" dirty="0">
                <a:solidFill>
                  <a:srgbClr val="FF0000"/>
                </a:solidFill>
              </a:rPr>
              <a:t>COMPARTMENTS OF LEG</a:t>
            </a:r>
          </a:p>
        </p:txBody>
      </p:sp>
      <p:sp>
        <p:nvSpPr>
          <p:cNvPr id="3" name="Content Placeholder 2">
            <a:extLst>
              <a:ext uri="{FF2B5EF4-FFF2-40B4-BE49-F238E27FC236}">
                <a16:creationId xmlns:a16="http://schemas.microsoft.com/office/drawing/2014/main" id="{25C85017-B121-B580-AE41-E5CDC973F9E4}"/>
              </a:ext>
            </a:extLst>
          </p:cNvPr>
          <p:cNvSpPr>
            <a:spLocks noGrp="1"/>
          </p:cNvSpPr>
          <p:nvPr>
            <p:ph idx="1"/>
          </p:nvPr>
        </p:nvSpPr>
        <p:spPr>
          <a:xfrm>
            <a:off x="0" y="914466"/>
            <a:ext cx="9144000" cy="4038494"/>
          </a:xfrm>
        </p:spPr>
        <p:txBody>
          <a:bodyPr/>
          <a:lstStyle/>
          <a:p>
            <a:pPr>
              <a:buFontTx/>
              <a:buChar char="-"/>
            </a:pPr>
            <a:r>
              <a:rPr lang="en-GB" sz="1600" u="sng" dirty="0"/>
              <a:t>Anterior and posterior intermuscular septa </a:t>
            </a:r>
            <a:r>
              <a:rPr lang="en-GB" sz="1600" dirty="0"/>
              <a:t>pass from the deep surface of the lateral deep fascia of the leg and attach to the corresponding margins of the fibula.</a:t>
            </a:r>
          </a:p>
          <a:p>
            <a:pPr>
              <a:buFontTx/>
              <a:buChar char="-"/>
            </a:pPr>
            <a:r>
              <a:rPr lang="en-GB" sz="1600" dirty="0"/>
              <a:t>The interosseous membrane and intermuscular septa divide the leg into three compartments: </a:t>
            </a:r>
          </a:p>
          <a:p>
            <a:pPr marL="0" indent="0">
              <a:buNone/>
            </a:pPr>
            <a:r>
              <a:rPr lang="en-GB" sz="1600" b="1" dirty="0"/>
              <a:t>	a) anterior (dorsiflexor), </a:t>
            </a:r>
          </a:p>
          <a:p>
            <a:pPr marL="0" indent="0">
              <a:buNone/>
            </a:pPr>
            <a:r>
              <a:rPr lang="en-GB" sz="1600" b="1" dirty="0"/>
              <a:t>	b) lateral (fibular), and </a:t>
            </a:r>
          </a:p>
          <a:p>
            <a:pPr marL="0" indent="0">
              <a:buNone/>
            </a:pPr>
            <a:r>
              <a:rPr lang="en-GB" sz="1600" b="1" dirty="0"/>
              <a:t>	c) posterior (</a:t>
            </a:r>
            <a:r>
              <a:rPr lang="en-GB" sz="1600" b="1" dirty="0" err="1"/>
              <a:t>plantarflexor</a:t>
            </a:r>
            <a:r>
              <a:rPr lang="en-GB" sz="1600" b="1" dirty="0"/>
              <a:t>) </a:t>
            </a:r>
          </a:p>
          <a:p>
            <a:pPr>
              <a:buFontTx/>
              <a:buChar char="-"/>
            </a:pPr>
            <a:r>
              <a:rPr lang="en-GB" sz="1600" dirty="0"/>
              <a:t>The posterior compartment is further subdivided by the transverse intermuscular septum, separating superficial and deep </a:t>
            </a:r>
            <a:r>
              <a:rPr lang="en-GB" sz="1600" dirty="0" err="1"/>
              <a:t>plantarflexor</a:t>
            </a:r>
            <a:r>
              <a:rPr lang="en-GB" sz="1600" dirty="0"/>
              <a:t> muscles.</a:t>
            </a:r>
          </a:p>
        </p:txBody>
      </p:sp>
      <p:pic>
        <p:nvPicPr>
          <p:cNvPr id="5" name="Picture 4">
            <a:extLst>
              <a:ext uri="{FF2B5EF4-FFF2-40B4-BE49-F238E27FC236}">
                <a16:creationId xmlns:a16="http://schemas.microsoft.com/office/drawing/2014/main" id="{732A775B-5D81-37D6-528F-2D5A052BAE9B}"/>
              </a:ext>
            </a:extLst>
          </p:cNvPr>
          <p:cNvPicPr>
            <a:picLocks noChangeAspect="1"/>
          </p:cNvPicPr>
          <p:nvPr/>
        </p:nvPicPr>
        <p:blipFill>
          <a:blip r:embed="rId2"/>
          <a:stretch>
            <a:fillRect/>
          </a:stretch>
        </p:blipFill>
        <p:spPr>
          <a:xfrm>
            <a:off x="2286060" y="3156364"/>
            <a:ext cx="5029067" cy="3593192"/>
          </a:xfrm>
          <a:prstGeom prst="rect">
            <a:avLst/>
          </a:prstGeom>
        </p:spPr>
      </p:pic>
    </p:spTree>
    <p:extLst>
      <p:ext uri="{BB962C8B-B14F-4D97-AF65-F5344CB8AC3E}">
        <p14:creationId xmlns:p14="http://schemas.microsoft.com/office/powerpoint/2010/main" val="3463197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DC2A46-E714-F5C1-BCC0-21AE4FF1D4C7}"/>
              </a:ext>
            </a:extLst>
          </p:cNvPr>
          <p:cNvPicPr>
            <a:picLocks noChangeAspect="1"/>
          </p:cNvPicPr>
          <p:nvPr/>
        </p:nvPicPr>
        <p:blipFill>
          <a:blip r:embed="rId2"/>
          <a:stretch>
            <a:fillRect/>
          </a:stretch>
        </p:blipFill>
        <p:spPr>
          <a:xfrm>
            <a:off x="3794296" y="914466"/>
            <a:ext cx="5349704" cy="5509737"/>
          </a:xfrm>
          <a:prstGeom prst="rect">
            <a:avLst/>
          </a:prstGeom>
        </p:spPr>
      </p:pic>
      <p:sp>
        <p:nvSpPr>
          <p:cNvPr id="5122" name="Rectangle 2"/>
          <p:cNvSpPr>
            <a:spLocks noGrp="1" noChangeArrowheads="1"/>
          </p:cNvSpPr>
          <p:nvPr>
            <p:ph type="title" idx="4294967295"/>
          </p:nvPr>
        </p:nvSpPr>
        <p:spPr>
          <a:xfrm>
            <a:off x="554882" y="0"/>
            <a:ext cx="8034234" cy="609674"/>
          </a:xfrm>
        </p:spPr>
        <p:txBody>
          <a:bodyPr/>
          <a:lstStyle/>
          <a:p>
            <a:pPr eaLnBrk="1" hangingPunct="1">
              <a:defRPr/>
            </a:pPr>
            <a:r>
              <a:rPr lang="en-GB" sz="2800" b="1" dirty="0">
                <a:solidFill>
                  <a:srgbClr val="0070C0"/>
                </a:solidFill>
                <a:latin typeface="Book Antiqua" panose="02040602050305030304" pitchFamily="18" charset="0"/>
              </a:rPr>
              <a:t>MUSCLES OF GLUTEAL REGION</a:t>
            </a:r>
            <a:endParaRPr lang="en-US" altLang="en-US" sz="2800" b="1" dirty="0">
              <a:solidFill>
                <a:srgbClr val="0070C0"/>
              </a:solidFill>
              <a:effectLst>
                <a:outerShdw blurRad="38100" dist="38100" dir="2700000" algn="tl">
                  <a:srgbClr val="C0C0C0"/>
                </a:outerShdw>
              </a:effectLst>
              <a:latin typeface="Book Antiqua" panose="02040602050305030304" pitchFamily="18" charset="0"/>
            </a:endParaRPr>
          </a:p>
        </p:txBody>
      </p:sp>
      <p:sp>
        <p:nvSpPr>
          <p:cNvPr id="5123" name="Rectangle 3"/>
          <p:cNvSpPr>
            <a:spLocks noGrp="1" noChangeArrowheads="1"/>
          </p:cNvSpPr>
          <p:nvPr>
            <p:ph type="body" sz="half" idx="4294967295"/>
          </p:nvPr>
        </p:nvSpPr>
        <p:spPr>
          <a:xfrm>
            <a:off x="0" y="1036714"/>
            <a:ext cx="9143999" cy="5744998"/>
          </a:xfrm>
        </p:spPr>
        <p:txBody>
          <a:bodyPr/>
          <a:lstStyle/>
          <a:p>
            <a:pPr eaLnBrk="1" hangingPunct="1">
              <a:lnSpc>
                <a:spcPct val="80000"/>
              </a:lnSpc>
              <a:buFontTx/>
              <a:buNone/>
            </a:pPr>
            <a:r>
              <a:rPr lang="en-US" altLang="en-US" sz="1800" b="1" dirty="0">
                <a:effectLst>
                  <a:outerShdw blurRad="38100" dist="38100" dir="2700000" algn="tl">
                    <a:srgbClr val="C0C0C0"/>
                  </a:outerShdw>
                </a:effectLst>
                <a:latin typeface="Book Antiqua" panose="02040602050305030304" pitchFamily="18" charset="0"/>
              </a:rPr>
              <a:t>- </a:t>
            </a:r>
            <a:r>
              <a:rPr lang="en-GB" altLang="en-US" sz="1800" b="1" dirty="0">
                <a:solidFill>
                  <a:srgbClr val="800000"/>
                </a:solidFill>
                <a:effectLst>
                  <a:outerShdw blurRad="38100" dist="38100" dir="2700000" algn="tl">
                    <a:srgbClr val="C0C0C0"/>
                  </a:outerShdw>
                </a:effectLst>
                <a:latin typeface="Book Antiqua" panose="02040602050305030304" pitchFamily="18" charset="0"/>
              </a:rPr>
              <a:t>Superficial layer</a:t>
            </a:r>
            <a:endParaRPr lang="sr-Latn-CS" altLang="en-US" sz="1800" u="sng" dirty="0">
              <a:solidFill>
                <a:srgbClr val="800000"/>
              </a:solidFill>
              <a:latin typeface="Book Antiqua" panose="02040602050305030304" pitchFamily="18" charset="0"/>
            </a:endParaRPr>
          </a:p>
          <a:p>
            <a:pPr eaLnBrk="1" hangingPunct="1">
              <a:lnSpc>
                <a:spcPct val="80000"/>
              </a:lnSpc>
              <a:buFontTx/>
              <a:buNone/>
            </a:pPr>
            <a:r>
              <a:rPr lang="sr-Latn-CS" altLang="en-US" sz="1800" b="1" dirty="0">
                <a:latin typeface="Book Antiqua" panose="02040602050305030304" pitchFamily="18" charset="0"/>
              </a:rPr>
              <a:t>	- m. </a:t>
            </a:r>
            <a:r>
              <a:rPr lang="sr-Latn-CS" altLang="en-US" sz="1800" b="1" dirty="0" err="1">
                <a:latin typeface="Book Antiqua" panose="02040602050305030304" pitchFamily="18" charset="0"/>
              </a:rPr>
              <a:t>tensor</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fasciae</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latae</a:t>
            </a:r>
            <a:endParaRPr lang="sr-Latn-CS" altLang="en-US" sz="1800" b="1" dirty="0">
              <a:latin typeface="Book Antiqua" panose="02040602050305030304" pitchFamily="18" charset="0"/>
            </a:endParaRPr>
          </a:p>
          <a:p>
            <a:pPr eaLnBrk="1" hangingPunct="1">
              <a:lnSpc>
                <a:spcPct val="80000"/>
              </a:lnSpc>
              <a:buFontTx/>
              <a:buNone/>
            </a:pPr>
            <a:r>
              <a:rPr lang="sr-Latn-CS" altLang="en-US" sz="1800" b="1" dirty="0">
                <a:latin typeface="Book Antiqua" panose="02040602050305030304" pitchFamily="18" charset="0"/>
              </a:rPr>
              <a:t>	- m. </a:t>
            </a:r>
            <a:r>
              <a:rPr lang="sr-Latn-CS" altLang="en-US" sz="1800" b="1" dirty="0" err="1">
                <a:latin typeface="Book Antiqua" panose="02040602050305030304" pitchFamily="18" charset="0"/>
              </a:rPr>
              <a:t>gluteus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maximus</a:t>
            </a:r>
            <a:endParaRPr lang="sr-Latn-CS" altLang="en-US" sz="1800" b="1" dirty="0">
              <a:latin typeface="Book Antiqua" panose="02040602050305030304" pitchFamily="18" charset="0"/>
            </a:endParaRPr>
          </a:p>
          <a:p>
            <a:pPr eaLnBrk="1" hangingPunct="1">
              <a:lnSpc>
                <a:spcPct val="80000"/>
              </a:lnSpc>
              <a:buFontTx/>
              <a:buNone/>
            </a:pPr>
            <a:r>
              <a:rPr lang="sr-Latn-CS" altLang="en-US" sz="1800" dirty="0">
                <a:latin typeface="Book Antiqua" panose="02040602050305030304" pitchFamily="18" charset="0"/>
              </a:rPr>
              <a:t>	</a:t>
            </a:r>
            <a:r>
              <a:rPr lang="sr-Latn-CS" altLang="en-US" sz="1800" b="1" dirty="0">
                <a:latin typeface="Book Antiqua" panose="02040602050305030304" pitchFamily="18" charset="0"/>
              </a:rPr>
              <a:t>- m. </a:t>
            </a:r>
            <a:r>
              <a:rPr lang="sr-Latn-CS" altLang="en-US" sz="1800" b="1" dirty="0" err="1">
                <a:latin typeface="Book Antiqua" panose="02040602050305030304" pitchFamily="18" charset="0"/>
              </a:rPr>
              <a:t>gluteus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medius</a:t>
            </a:r>
            <a:endParaRPr lang="sr-Latn-CS" altLang="en-US" sz="1800" b="1" dirty="0">
              <a:latin typeface="Book Antiqua" panose="02040602050305030304" pitchFamily="18" charset="0"/>
            </a:endParaRPr>
          </a:p>
          <a:p>
            <a:pPr eaLnBrk="1" hangingPunct="1">
              <a:lnSpc>
                <a:spcPct val="80000"/>
              </a:lnSpc>
              <a:buNone/>
            </a:pPr>
            <a:r>
              <a:rPr lang="en-GB" altLang="en-US" sz="1800" b="1" dirty="0">
                <a:latin typeface="Book Antiqua" panose="02040602050305030304" pitchFamily="18" charset="0"/>
              </a:rPr>
              <a:t>      </a:t>
            </a:r>
            <a:r>
              <a:rPr lang="sr-Latn-CS" altLang="en-US" sz="1800" b="1" dirty="0">
                <a:latin typeface="Book Antiqua" panose="02040602050305030304" pitchFamily="18" charset="0"/>
              </a:rPr>
              <a:t>- m. </a:t>
            </a:r>
            <a:r>
              <a:rPr lang="sr-Latn-CS" altLang="en-US" sz="1800" b="1" dirty="0" err="1">
                <a:latin typeface="Book Antiqua" panose="02040602050305030304" pitchFamily="18" charset="0"/>
              </a:rPr>
              <a:t>gluteus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minimus</a:t>
            </a:r>
            <a:endParaRPr lang="sr-Latn-CS" altLang="en-US" sz="1800" b="1" dirty="0">
              <a:latin typeface="Book Antiqua" panose="02040602050305030304" pitchFamily="18" charset="0"/>
            </a:endParaRPr>
          </a:p>
          <a:p>
            <a:pPr eaLnBrk="1" hangingPunct="1">
              <a:lnSpc>
                <a:spcPct val="80000"/>
              </a:lnSpc>
              <a:buFontTx/>
              <a:buNone/>
            </a:pPr>
            <a:endParaRPr lang="sr-Latn-CS" altLang="en-US" sz="1800" dirty="0">
              <a:latin typeface="Book Antiqua" panose="02040602050305030304" pitchFamily="18" charset="0"/>
            </a:endParaRPr>
          </a:p>
          <a:p>
            <a:pPr eaLnBrk="1" hangingPunct="1">
              <a:lnSpc>
                <a:spcPct val="80000"/>
              </a:lnSpc>
              <a:buFontTx/>
              <a:buNone/>
            </a:pPr>
            <a:r>
              <a:rPr lang="en-GB" altLang="en-US" sz="1800" b="1" dirty="0">
                <a:solidFill>
                  <a:srgbClr val="800000"/>
                </a:solidFill>
                <a:latin typeface="Book Antiqua" panose="02040602050305030304" pitchFamily="18" charset="0"/>
              </a:rPr>
              <a:t>- Deep layer</a:t>
            </a:r>
            <a:endParaRPr lang="sr-Latn-CS" altLang="en-US" sz="1800" b="1" u="sng" dirty="0">
              <a:solidFill>
                <a:srgbClr val="800000"/>
              </a:solidFill>
              <a:latin typeface="Book Antiqua" panose="02040602050305030304" pitchFamily="18" charset="0"/>
            </a:endParaRPr>
          </a:p>
          <a:p>
            <a:pPr eaLnBrk="1" hangingPunct="1">
              <a:lnSpc>
                <a:spcPct val="80000"/>
              </a:lnSpc>
              <a:buFontTx/>
              <a:buNone/>
            </a:pPr>
            <a:r>
              <a:rPr lang="en-GB" altLang="en-US" sz="1800" b="1" dirty="0">
                <a:latin typeface="Book Antiqua" panose="02040602050305030304" pitchFamily="18" charset="0"/>
              </a:rPr>
              <a:t>      </a:t>
            </a:r>
            <a:r>
              <a:rPr lang="sr-Latn-CS" altLang="en-US" sz="1800" b="1" dirty="0">
                <a:latin typeface="Book Antiqua" panose="02040602050305030304" pitchFamily="18" charset="0"/>
              </a:rPr>
              <a:t>-</a:t>
            </a:r>
            <a:r>
              <a:rPr lang="en-GB" altLang="en-US" sz="1800" b="1" dirty="0">
                <a:latin typeface="Book Antiqua" panose="02040602050305030304" pitchFamily="18" charset="0"/>
              </a:rPr>
              <a:t> m. piriformis</a:t>
            </a:r>
          </a:p>
          <a:p>
            <a:pPr eaLnBrk="1" hangingPunct="1">
              <a:lnSpc>
                <a:spcPct val="80000"/>
              </a:lnSpc>
              <a:buFontTx/>
              <a:buNone/>
            </a:pPr>
            <a:r>
              <a:rPr lang="en-GB" altLang="en-US" sz="1800" b="1" dirty="0">
                <a:effectLst>
                  <a:outerShdw blurRad="38100" dist="38100" dir="2700000" algn="tl">
                    <a:srgbClr val="C0C0C0"/>
                  </a:outerShdw>
                </a:effectLst>
                <a:latin typeface="Book Antiqua" panose="02040602050305030304" pitchFamily="18" charset="0"/>
              </a:rPr>
              <a:t>      - m. obturator internus</a:t>
            </a:r>
          </a:p>
          <a:p>
            <a:pPr eaLnBrk="1" hangingPunct="1">
              <a:lnSpc>
                <a:spcPct val="80000"/>
              </a:lnSpc>
              <a:buFontTx/>
              <a:buNone/>
            </a:pPr>
            <a:r>
              <a:rPr lang="en-GB" altLang="en-US" sz="1800" b="1" dirty="0">
                <a:effectLst>
                  <a:outerShdw blurRad="38100" dist="38100" dir="2700000" algn="tl">
                    <a:srgbClr val="C0C0C0"/>
                  </a:outerShdw>
                </a:effectLst>
                <a:latin typeface="Book Antiqua" panose="02040602050305030304" pitchFamily="18" charset="0"/>
              </a:rPr>
              <a:t>      - m. </a:t>
            </a:r>
            <a:r>
              <a:rPr lang="en-GB" altLang="en-US" sz="1800" b="1" dirty="0" err="1">
                <a:effectLst>
                  <a:outerShdw blurRad="38100" dist="38100" dir="2700000" algn="tl">
                    <a:srgbClr val="C0C0C0"/>
                  </a:outerShdw>
                </a:effectLst>
                <a:latin typeface="Book Antiqua" panose="02040602050305030304" pitchFamily="18" charset="0"/>
              </a:rPr>
              <a:t>gemelus</a:t>
            </a:r>
            <a:r>
              <a:rPr lang="en-GB" altLang="en-US" sz="1800" b="1" dirty="0">
                <a:effectLst>
                  <a:outerShdw blurRad="38100" dist="38100" dir="2700000" algn="tl">
                    <a:srgbClr val="C0C0C0"/>
                  </a:outerShdw>
                </a:effectLst>
                <a:latin typeface="Book Antiqua" panose="02040602050305030304" pitchFamily="18" charset="0"/>
              </a:rPr>
              <a:t> superior</a:t>
            </a:r>
          </a:p>
          <a:p>
            <a:pPr eaLnBrk="1" hangingPunct="1">
              <a:lnSpc>
                <a:spcPct val="80000"/>
              </a:lnSpc>
              <a:buFontTx/>
              <a:buNone/>
            </a:pPr>
            <a:r>
              <a:rPr lang="en-US" altLang="en-US" sz="1800" b="1" dirty="0">
                <a:effectLst>
                  <a:outerShdw blurRad="38100" dist="38100" dir="2700000" algn="tl">
                    <a:srgbClr val="C0C0C0"/>
                  </a:outerShdw>
                </a:effectLst>
                <a:latin typeface="Book Antiqua" panose="02040602050305030304" pitchFamily="18" charset="0"/>
              </a:rPr>
              <a:t>      - m. </a:t>
            </a:r>
            <a:r>
              <a:rPr lang="en-US" altLang="en-US" sz="1800" b="1" dirty="0" err="1">
                <a:effectLst>
                  <a:outerShdw blurRad="38100" dist="38100" dir="2700000" algn="tl">
                    <a:srgbClr val="C0C0C0"/>
                  </a:outerShdw>
                </a:effectLst>
                <a:latin typeface="Book Antiqua" panose="02040602050305030304" pitchFamily="18" charset="0"/>
              </a:rPr>
              <a:t>gemelus</a:t>
            </a:r>
            <a:r>
              <a:rPr lang="en-US" altLang="en-US" sz="1800" b="1" dirty="0">
                <a:effectLst>
                  <a:outerShdw blurRad="38100" dist="38100" dir="2700000" algn="tl">
                    <a:srgbClr val="C0C0C0"/>
                  </a:outerShdw>
                </a:effectLst>
                <a:latin typeface="Book Antiqua" panose="02040602050305030304" pitchFamily="18" charset="0"/>
              </a:rPr>
              <a:t> inferior</a:t>
            </a:r>
          </a:p>
          <a:p>
            <a:pPr eaLnBrk="1" hangingPunct="1">
              <a:lnSpc>
                <a:spcPct val="80000"/>
              </a:lnSpc>
              <a:buFontTx/>
              <a:buNone/>
            </a:pPr>
            <a:r>
              <a:rPr lang="en-US" altLang="en-US" sz="1800" b="1" dirty="0">
                <a:effectLst>
                  <a:outerShdw blurRad="38100" dist="38100" dir="2700000" algn="tl">
                    <a:srgbClr val="C0C0C0"/>
                  </a:outerShdw>
                </a:effectLst>
                <a:latin typeface="Book Antiqua" panose="02040602050305030304" pitchFamily="18" charset="0"/>
              </a:rPr>
              <a:t>      - m. quadratus femoris</a:t>
            </a:r>
          </a:p>
          <a:p>
            <a:pPr eaLnBrk="1" hangingPunct="1">
              <a:lnSpc>
                <a:spcPct val="80000"/>
              </a:lnSpc>
              <a:buFontTx/>
              <a:buNone/>
            </a:pPr>
            <a:endParaRPr lang="en-US" altLang="en-US" sz="1800" b="1" dirty="0">
              <a:effectLst>
                <a:outerShdw blurRad="38100" dist="38100" dir="2700000" algn="tl">
                  <a:srgbClr val="C0C0C0"/>
                </a:outerShdw>
              </a:effectLst>
              <a:latin typeface="Book Antiqua" panose="02040602050305030304" pitchFamily="18" charset="0"/>
            </a:endParaRPr>
          </a:p>
          <a:p>
            <a:pPr eaLnBrk="1" hangingPunct="1">
              <a:lnSpc>
                <a:spcPct val="80000"/>
              </a:lnSpc>
              <a:buFontTx/>
              <a:buNone/>
            </a:pPr>
            <a:endParaRPr lang="en-US" altLang="en-US" sz="1600" b="1" dirty="0">
              <a:effectLst>
                <a:outerShdw blurRad="38100" dist="38100" dir="2700000" algn="tl">
                  <a:srgbClr val="C0C0C0"/>
                </a:outerShdw>
              </a:effectLst>
              <a:latin typeface="Book Antiqua" panose="02040602050305030304" pitchFamily="18" charset="0"/>
            </a:endParaRPr>
          </a:p>
          <a:p>
            <a:pPr eaLnBrk="1" hangingPunct="1">
              <a:lnSpc>
                <a:spcPct val="80000"/>
              </a:lnSpc>
              <a:buFontTx/>
              <a:buNone/>
            </a:pPr>
            <a:r>
              <a:rPr lang="en-GB" sz="1600" dirty="0">
                <a:latin typeface="Book Antiqua" panose="02040602050305030304" pitchFamily="18" charset="0"/>
              </a:rPr>
              <a:t>Based on its location (posterior to the </a:t>
            </a:r>
          </a:p>
          <a:p>
            <a:pPr eaLnBrk="1" hangingPunct="1">
              <a:lnSpc>
                <a:spcPct val="80000"/>
              </a:lnSpc>
              <a:buFontTx/>
              <a:buNone/>
            </a:pPr>
            <a:r>
              <a:rPr lang="en-GB" sz="1600" dirty="0">
                <a:latin typeface="Book Antiqua" panose="02040602050305030304" pitchFamily="18" charset="0"/>
              </a:rPr>
              <a:t>pectineus and the superior ends of the </a:t>
            </a:r>
          </a:p>
          <a:p>
            <a:pPr eaLnBrk="1" hangingPunct="1">
              <a:lnSpc>
                <a:spcPct val="80000"/>
              </a:lnSpc>
              <a:buFontTx/>
              <a:buNone/>
            </a:pPr>
            <a:r>
              <a:rPr lang="en-GB" sz="1600" dirty="0">
                <a:latin typeface="Book Antiqua" panose="02040602050305030304" pitchFamily="18" charset="0"/>
              </a:rPr>
              <a:t>adductor muscles), and its innervation</a:t>
            </a:r>
          </a:p>
          <a:p>
            <a:pPr eaLnBrk="1" hangingPunct="1">
              <a:lnSpc>
                <a:spcPct val="80000"/>
              </a:lnSpc>
              <a:buFontTx/>
              <a:buNone/>
            </a:pPr>
            <a:r>
              <a:rPr lang="en-GB" sz="1600" dirty="0">
                <a:latin typeface="Book Antiqua" panose="02040602050305030304" pitchFamily="18" charset="0"/>
              </a:rPr>
              <a:t>(obturator nerve), </a:t>
            </a:r>
            <a:r>
              <a:rPr lang="en-GB" sz="1800" b="1" dirty="0">
                <a:latin typeface="Book Antiqua" panose="02040602050305030304" pitchFamily="18" charset="0"/>
              </a:rPr>
              <a:t>m. obturator externus</a:t>
            </a:r>
          </a:p>
          <a:p>
            <a:pPr eaLnBrk="1" hangingPunct="1">
              <a:lnSpc>
                <a:spcPct val="80000"/>
              </a:lnSpc>
              <a:buFontTx/>
              <a:buNone/>
            </a:pPr>
            <a:r>
              <a:rPr lang="en-GB" sz="1600" dirty="0">
                <a:latin typeface="Book Antiqua" panose="02040602050305030304" pitchFamily="18" charset="0"/>
              </a:rPr>
              <a:t>is grouped with the medial thigh muscles</a:t>
            </a:r>
            <a:r>
              <a:rPr lang="en-GB" sz="1600" b="1" dirty="0">
                <a:latin typeface="Book Antiqua" panose="02040602050305030304" pitchFamily="18" charset="0"/>
              </a:rPr>
              <a:t>. </a:t>
            </a:r>
          </a:p>
          <a:p>
            <a:pPr eaLnBrk="1" hangingPunct="1">
              <a:lnSpc>
                <a:spcPct val="80000"/>
              </a:lnSpc>
              <a:buFontTx/>
              <a:buNone/>
            </a:pPr>
            <a:r>
              <a:rPr lang="en-GB" sz="1600" dirty="0">
                <a:latin typeface="Book Antiqua" panose="02040602050305030304" pitchFamily="18" charset="0"/>
              </a:rPr>
              <a:t>However, it functions as a lateral rotator </a:t>
            </a:r>
          </a:p>
          <a:p>
            <a:pPr eaLnBrk="1" hangingPunct="1">
              <a:lnSpc>
                <a:spcPct val="80000"/>
              </a:lnSpc>
              <a:buFontTx/>
              <a:buNone/>
            </a:pPr>
            <a:r>
              <a:rPr lang="en-GB" sz="1600" dirty="0">
                <a:latin typeface="Book Antiqua" panose="02040602050305030304" pitchFamily="18" charset="0"/>
              </a:rPr>
              <a:t>of the thigh, as the most muscles of</a:t>
            </a:r>
          </a:p>
          <a:p>
            <a:pPr eaLnBrk="1" hangingPunct="1">
              <a:lnSpc>
                <a:spcPct val="80000"/>
              </a:lnSpc>
              <a:buFontTx/>
              <a:buNone/>
            </a:pPr>
            <a:r>
              <a:rPr lang="en-GB" sz="1600" dirty="0">
                <a:latin typeface="Book Antiqua" panose="02040602050305030304" pitchFamily="18" charset="0"/>
              </a:rPr>
              <a:t>gluteal region.</a:t>
            </a:r>
          </a:p>
          <a:p>
            <a:pPr eaLnBrk="1" hangingPunct="1">
              <a:lnSpc>
                <a:spcPct val="80000"/>
              </a:lnSpc>
              <a:buFontTx/>
              <a:buNone/>
            </a:pPr>
            <a:endParaRPr lang="en-US" altLang="en-US" sz="1600" b="1" dirty="0">
              <a:effectLst>
                <a:outerShdw blurRad="38100" dist="38100" dir="2700000" algn="tl">
                  <a:srgbClr val="C0C0C0"/>
                </a:outerShdw>
              </a:effectLst>
              <a:latin typeface="Book Antiqua" panose="02040602050305030304" pitchFamily="18" charset="0"/>
            </a:endParaRPr>
          </a:p>
        </p:txBody>
      </p:sp>
    </p:spTree>
    <p:extLst>
      <p:ext uri="{BB962C8B-B14F-4D97-AF65-F5344CB8AC3E}">
        <p14:creationId xmlns:p14="http://schemas.microsoft.com/office/powerpoint/2010/main" val="301779587"/>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5214907"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LEG</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038600" cy="6337300"/>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ANTERIOR COMPARTMENT</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tibialis anterior</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extensor digitorum longus</a:t>
            </a:r>
          </a:p>
          <a:p>
            <a:pPr eaLnBrk="1" hangingPunct="1">
              <a:buFontTx/>
              <a:buNone/>
              <a:defRPr/>
            </a:pPr>
            <a:r>
              <a:rPr lang="en-GB" altLang="en-US" sz="1800" b="1" dirty="0">
                <a:effectLst>
                  <a:outerShdw blurRad="38100" dist="38100" dir="2700000" algn="tl">
                    <a:srgbClr val="C0C0C0"/>
                  </a:outerShdw>
                </a:effectLst>
              </a:rPr>
              <a:t>    - m. extensor hallucis longus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fibularis tertius</a:t>
            </a:r>
          </a:p>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LATERAL COMPARTMENT</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fibularis longus</a:t>
            </a:r>
          </a:p>
          <a:p>
            <a:pPr eaLnBrk="1" hangingPunct="1">
              <a:buFontTx/>
              <a:buNone/>
              <a:defRPr/>
            </a:pPr>
            <a:r>
              <a:rPr lang="en-GB" altLang="en-US" sz="1800" b="1" dirty="0">
                <a:effectLst>
                  <a:outerShdw blurRad="38100" dist="38100" dir="2700000" algn="tl">
                    <a:srgbClr val="C0C0C0"/>
                  </a:outerShdw>
                </a:effectLst>
              </a:rPr>
              <a:t>       - m. fibularis brevis</a:t>
            </a:r>
          </a:p>
          <a:p>
            <a:pPr eaLnBrk="1" hangingPunct="1">
              <a:buFontTx/>
              <a:buNone/>
              <a:defRPr/>
            </a:pPr>
            <a:endParaRPr lang="sr-Latn-CS" altLang="en-US" sz="1800" b="1" dirty="0">
              <a:solidFill>
                <a:srgbClr val="FF9900"/>
              </a:solidFill>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POSTERIOR COMPARTMENT:</a:t>
            </a:r>
          </a:p>
          <a:p>
            <a:pPr eaLnBrk="1" hangingPunct="1">
              <a:buFontTx/>
              <a:buNone/>
              <a:defRPr/>
            </a:pPr>
            <a:r>
              <a:rPr lang="en-GB" altLang="en-US" sz="1800" b="1" i="1" dirty="0">
                <a:solidFill>
                  <a:srgbClr val="FF0000"/>
                </a:solidFill>
                <a:effectLst>
                  <a:outerShdw blurRad="38100" dist="38100" dir="2700000" algn="tl">
                    <a:srgbClr val="C0C0C0"/>
                  </a:outerShdw>
                </a:effectLst>
              </a:rPr>
              <a:t>   Superficial layer (“calf” muscles)</a:t>
            </a:r>
          </a:p>
          <a:p>
            <a:pPr eaLnBrk="1" hangingPunct="1">
              <a:buFontTx/>
              <a:buNone/>
              <a:defRPr/>
            </a:pPr>
            <a:r>
              <a:rPr lang="en-GB" altLang="en-US" sz="1800" b="1" i="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triceps </a:t>
            </a:r>
            <a:r>
              <a:rPr lang="en-GB" altLang="en-US" sz="1800" b="1" dirty="0" err="1">
                <a:effectLst>
                  <a:outerShdw blurRad="38100" dist="38100" dir="2700000" algn="tl">
                    <a:srgbClr val="C0C0C0"/>
                  </a:outerShdw>
                </a:effectLst>
              </a:rPr>
              <a:t>surae</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plantaris</a:t>
            </a:r>
          </a:p>
          <a:p>
            <a:pPr eaLnBrk="1" hangingPunct="1">
              <a:buFontTx/>
              <a:buNone/>
              <a:defRPr/>
            </a:pPr>
            <a:r>
              <a:rPr lang="en-GB" altLang="en-US" sz="1800" b="1" i="1" dirty="0">
                <a:solidFill>
                  <a:srgbClr val="FF0000"/>
                </a:solidFill>
                <a:effectLst>
                  <a:outerShdw blurRad="38100" dist="38100" dir="2700000" algn="tl">
                    <a:srgbClr val="C0C0C0"/>
                  </a:outerShdw>
                </a:effectLst>
              </a:rPr>
              <a:t>   Deep layer</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popliteus</a:t>
            </a:r>
          </a:p>
          <a:p>
            <a:pPr eaLnBrk="1" hangingPunct="1">
              <a:buFontTx/>
              <a:buNone/>
              <a:defRPr/>
            </a:pPr>
            <a:r>
              <a:rPr lang="en-GB" altLang="en-US" sz="1800" b="1" dirty="0">
                <a:effectLst>
                  <a:outerShdw blurRad="38100" dist="38100" dir="2700000" algn="tl">
                    <a:srgbClr val="C0C0C0"/>
                  </a:outerShdw>
                </a:effectLst>
              </a:rPr>
              <a:t>     - m. tibialis posterior</a:t>
            </a:r>
          </a:p>
          <a:p>
            <a:pPr eaLnBrk="1" hangingPunct="1">
              <a:buFontTx/>
              <a:buNone/>
              <a:defRPr/>
            </a:pPr>
            <a:r>
              <a:rPr lang="en-GB" altLang="en-US" sz="1800" b="1" dirty="0">
                <a:effectLst>
                  <a:outerShdw blurRad="38100" dist="38100" dir="2700000" algn="tl">
                    <a:srgbClr val="C0C0C0"/>
                  </a:outerShdw>
                </a:effectLst>
              </a:rPr>
              <a:t>     - m. flexor digitorum longus</a:t>
            </a:r>
          </a:p>
          <a:p>
            <a:pPr eaLnBrk="1" hangingPunct="1">
              <a:buFontTx/>
              <a:buNone/>
              <a:defRPr/>
            </a:pPr>
            <a:r>
              <a:rPr lang="en-GB" altLang="en-US" sz="1800" b="1" dirty="0">
                <a:effectLst>
                  <a:outerShdw blurRad="38100" dist="38100" dir="2700000" algn="tl">
                    <a:srgbClr val="C0C0C0"/>
                  </a:outerShdw>
                </a:effectLst>
              </a:rPr>
              <a:t>     - m. flexor hallucis longus</a:t>
            </a:r>
          </a:p>
          <a:p>
            <a:pPr eaLnBrk="1" hangingPunct="1">
              <a:buFontTx/>
              <a:buNone/>
              <a:defRPr/>
            </a:pPr>
            <a:endParaRPr lang="en-GB" altLang="en-US" sz="1800" b="1" dirty="0">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6C2208DE-A515-138B-46FB-23E1027A6CD6}"/>
              </a:ext>
            </a:extLst>
          </p:cNvPr>
          <p:cNvPicPr>
            <a:picLocks noChangeAspect="1"/>
          </p:cNvPicPr>
          <p:nvPr/>
        </p:nvPicPr>
        <p:blipFill rotWithShape="1">
          <a:blip r:embed="rId2"/>
          <a:srcRect r="50295"/>
          <a:stretch/>
        </p:blipFill>
        <p:spPr>
          <a:xfrm>
            <a:off x="4322312" y="685872"/>
            <a:ext cx="1566179" cy="3418643"/>
          </a:xfrm>
          <a:prstGeom prst="rect">
            <a:avLst/>
          </a:prstGeom>
        </p:spPr>
      </p:pic>
      <p:pic>
        <p:nvPicPr>
          <p:cNvPr id="8" name="Picture 7">
            <a:extLst>
              <a:ext uri="{FF2B5EF4-FFF2-40B4-BE49-F238E27FC236}">
                <a16:creationId xmlns:a16="http://schemas.microsoft.com/office/drawing/2014/main" id="{1C180353-84F0-46FC-4EB3-2A10F1160C84}"/>
              </a:ext>
            </a:extLst>
          </p:cNvPr>
          <p:cNvPicPr>
            <a:picLocks noChangeAspect="1"/>
          </p:cNvPicPr>
          <p:nvPr/>
        </p:nvPicPr>
        <p:blipFill>
          <a:blip r:embed="rId3"/>
          <a:stretch>
            <a:fillRect/>
          </a:stretch>
        </p:blipFill>
        <p:spPr>
          <a:xfrm>
            <a:off x="7351923" y="503238"/>
            <a:ext cx="1778468" cy="3322646"/>
          </a:xfrm>
          <a:prstGeom prst="rect">
            <a:avLst/>
          </a:prstGeom>
        </p:spPr>
      </p:pic>
      <p:pic>
        <p:nvPicPr>
          <p:cNvPr id="10" name="Picture 9">
            <a:extLst>
              <a:ext uri="{FF2B5EF4-FFF2-40B4-BE49-F238E27FC236}">
                <a16:creationId xmlns:a16="http://schemas.microsoft.com/office/drawing/2014/main" id="{360FF7D8-4DD7-F4C1-573D-034CDFC237C4}"/>
              </a:ext>
            </a:extLst>
          </p:cNvPr>
          <p:cNvPicPr>
            <a:picLocks noChangeAspect="1"/>
          </p:cNvPicPr>
          <p:nvPr/>
        </p:nvPicPr>
        <p:blipFill>
          <a:blip r:embed="rId4"/>
          <a:stretch>
            <a:fillRect/>
          </a:stretch>
        </p:blipFill>
        <p:spPr>
          <a:xfrm>
            <a:off x="5933786" y="3124208"/>
            <a:ext cx="1418137" cy="3418644"/>
          </a:xfrm>
          <a:prstGeom prst="rect">
            <a:avLst/>
          </a:prstGeom>
        </p:spPr>
      </p:pic>
    </p:spTree>
    <p:extLst>
      <p:ext uri="{BB962C8B-B14F-4D97-AF65-F5344CB8AC3E}">
        <p14:creationId xmlns:p14="http://schemas.microsoft.com/office/powerpoint/2010/main" val="938947994"/>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2208DE-A515-138B-46FB-23E1027A6CD6}"/>
              </a:ext>
            </a:extLst>
          </p:cNvPr>
          <p:cNvPicPr>
            <a:picLocks noChangeAspect="1"/>
          </p:cNvPicPr>
          <p:nvPr/>
        </p:nvPicPr>
        <p:blipFill rotWithShape="1">
          <a:blip r:embed="rId2"/>
          <a:srcRect r="50295"/>
          <a:stretch/>
        </p:blipFill>
        <p:spPr>
          <a:xfrm>
            <a:off x="3763412" y="503198"/>
            <a:ext cx="2865934" cy="6255737"/>
          </a:xfrm>
          <a:prstGeom prst="rect">
            <a:avLst/>
          </a:prstGeom>
        </p:spPr>
      </p:pic>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ANTERIOR COMPARTMENT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1130284"/>
            <a:ext cx="4191010" cy="5727716"/>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ANTERIOR COMPARTMENT</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tibialis anterior</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extensor digitorum longus</a:t>
            </a:r>
          </a:p>
          <a:p>
            <a:pPr eaLnBrk="1" hangingPunct="1">
              <a:buFontTx/>
              <a:buNone/>
              <a:defRPr/>
            </a:pPr>
            <a:r>
              <a:rPr lang="en-GB" altLang="en-US" sz="1800" b="1" dirty="0">
                <a:effectLst>
                  <a:outerShdw blurRad="38100" dist="38100" dir="2700000" algn="tl">
                    <a:srgbClr val="C0C0C0"/>
                  </a:outerShdw>
                </a:effectLst>
              </a:rPr>
              <a:t>    - m. extensor hallucis longus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fibularis tertius</a:t>
            </a:r>
          </a:p>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sz="1600" dirty="0"/>
              <a:t>- These muscles pass and insert anterior</a:t>
            </a:r>
          </a:p>
          <a:p>
            <a:pPr eaLnBrk="1" hangingPunct="1">
              <a:buFontTx/>
              <a:buNone/>
              <a:defRPr/>
            </a:pPr>
            <a:r>
              <a:rPr lang="en-GB" sz="1600" dirty="0"/>
              <a:t>  to the transversely oriented axis of the</a:t>
            </a:r>
          </a:p>
          <a:p>
            <a:pPr eaLnBrk="1" hangingPunct="1">
              <a:buFontTx/>
              <a:buNone/>
              <a:defRPr/>
            </a:pPr>
            <a:r>
              <a:rPr lang="en-GB" sz="1600" dirty="0"/>
              <a:t>  ankle (talocrural) joint and, therefore, </a:t>
            </a:r>
          </a:p>
          <a:p>
            <a:pPr eaLnBrk="1" hangingPunct="1">
              <a:buFontTx/>
              <a:buNone/>
              <a:defRPr/>
            </a:pPr>
            <a:r>
              <a:rPr lang="en-GB" sz="1600" dirty="0"/>
              <a:t>  are dorsiflexors of the ankle joint, elevating</a:t>
            </a:r>
          </a:p>
          <a:p>
            <a:pPr eaLnBrk="1" hangingPunct="1">
              <a:buFontTx/>
              <a:buNone/>
              <a:defRPr/>
            </a:pPr>
            <a:r>
              <a:rPr lang="en-GB" sz="1600" dirty="0"/>
              <a:t>  the forefoot and depressing the heel.</a:t>
            </a:r>
          </a:p>
          <a:p>
            <a:pPr eaLnBrk="1" hangingPunct="1">
              <a:buFontTx/>
              <a:buNone/>
              <a:defRPr/>
            </a:pPr>
            <a:r>
              <a:rPr lang="en-GB" sz="1600" dirty="0"/>
              <a:t>- The long extensors also pass along and</a:t>
            </a:r>
          </a:p>
          <a:p>
            <a:pPr eaLnBrk="1" hangingPunct="1">
              <a:buFontTx/>
              <a:buNone/>
              <a:defRPr/>
            </a:pPr>
            <a:r>
              <a:rPr lang="en-GB" sz="1600" dirty="0"/>
              <a:t>  attach to the dorsal aspect of the digits and</a:t>
            </a:r>
          </a:p>
          <a:p>
            <a:pPr eaLnBrk="1" hangingPunct="1">
              <a:buFontTx/>
              <a:buNone/>
              <a:defRPr/>
            </a:pPr>
            <a:r>
              <a:rPr lang="en-GB" sz="1600" dirty="0"/>
              <a:t>  are thus extensors (elevators) of the toes.</a:t>
            </a:r>
            <a:endParaRPr lang="en-GB" altLang="en-US" sz="1600" b="1" dirty="0">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962C00E6-5D81-0F1E-E584-E61B5A4D01D3}"/>
              </a:ext>
            </a:extLst>
          </p:cNvPr>
          <p:cNvPicPr>
            <a:picLocks noChangeAspect="1"/>
          </p:cNvPicPr>
          <p:nvPr/>
        </p:nvPicPr>
        <p:blipFill rotWithShape="1">
          <a:blip r:embed="rId2"/>
          <a:srcRect l="50218" r="2207"/>
          <a:stretch/>
        </p:blipFill>
        <p:spPr>
          <a:xfrm>
            <a:off x="6380476" y="503198"/>
            <a:ext cx="2743128" cy="6255737"/>
          </a:xfrm>
          <a:prstGeom prst="rect">
            <a:avLst/>
          </a:prstGeom>
        </p:spPr>
      </p:pic>
    </p:spTree>
    <p:extLst>
      <p:ext uri="{BB962C8B-B14F-4D97-AF65-F5344CB8AC3E}">
        <p14:creationId xmlns:p14="http://schemas.microsoft.com/office/powerpoint/2010/main" val="1682726245"/>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2208DE-A515-138B-46FB-23E1027A6CD6}"/>
              </a:ext>
            </a:extLst>
          </p:cNvPr>
          <p:cNvPicPr>
            <a:picLocks noChangeAspect="1"/>
          </p:cNvPicPr>
          <p:nvPr/>
        </p:nvPicPr>
        <p:blipFill rotWithShape="1">
          <a:blip r:embed="rId2"/>
          <a:srcRect r="50295"/>
          <a:stretch/>
        </p:blipFill>
        <p:spPr>
          <a:xfrm>
            <a:off x="2743248" y="3155014"/>
            <a:ext cx="1665174" cy="3634727"/>
          </a:xfrm>
          <a:prstGeom prst="rect">
            <a:avLst/>
          </a:prstGeom>
        </p:spPr>
      </p:pic>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ANTERIOR COMPARTMENT</a:t>
            </a:r>
            <a:endParaRPr lang="en-US" altLang="en-US" sz="2800" b="1" dirty="0">
              <a:solidFill>
                <a:srgbClr val="FF0000"/>
              </a:solidFill>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962C00E6-5D81-0F1E-E584-E61B5A4D01D3}"/>
              </a:ext>
            </a:extLst>
          </p:cNvPr>
          <p:cNvPicPr>
            <a:picLocks noChangeAspect="1"/>
          </p:cNvPicPr>
          <p:nvPr/>
        </p:nvPicPr>
        <p:blipFill rotWithShape="1">
          <a:blip r:embed="rId2"/>
          <a:srcRect l="50218" t="4546" r="2207"/>
          <a:stretch/>
        </p:blipFill>
        <p:spPr>
          <a:xfrm>
            <a:off x="4876792" y="3155014"/>
            <a:ext cx="1694058" cy="3687726"/>
          </a:xfrm>
          <a:prstGeom prst="rect">
            <a:avLst/>
          </a:prstGeom>
        </p:spPr>
      </p:pic>
      <p:pic>
        <p:nvPicPr>
          <p:cNvPr id="4" name="Picture 3">
            <a:extLst>
              <a:ext uri="{FF2B5EF4-FFF2-40B4-BE49-F238E27FC236}">
                <a16:creationId xmlns:a16="http://schemas.microsoft.com/office/drawing/2014/main" id="{6EE6E1CB-2BBC-6357-5F24-864E390E7EEC}"/>
              </a:ext>
            </a:extLst>
          </p:cNvPr>
          <p:cNvPicPr>
            <a:picLocks noChangeAspect="1"/>
          </p:cNvPicPr>
          <p:nvPr/>
        </p:nvPicPr>
        <p:blipFill rotWithShape="1">
          <a:blip r:embed="rId3"/>
          <a:srcRect b="32966"/>
          <a:stretch/>
        </p:blipFill>
        <p:spPr>
          <a:xfrm>
            <a:off x="152516" y="460327"/>
            <a:ext cx="8660139" cy="2587683"/>
          </a:xfrm>
          <a:prstGeom prst="rect">
            <a:avLst/>
          </a:prstGeom>
        </p:spPr>
      </p:pic>
    </p:spTree>
    <p:extLst>
      <p:ext uri="{BB962C8B-B14F-4D97-AF65-F5344CB8AC3E}">
        <p14:creationId xmlns:p14="http://schemas.microsoft.com/office/powerpoint/2010/main" val="1174151846"/>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2208DE-A515-138B-46FB-23E1027A6CD6}"/>
              </a:ext>
            </a:extLst>
          </p:cNvPr>
          <p:cNvPicPr>
            <a:picLocks noChangeAspect="1"/>
          </p:cNvPicPr>
          <p:nvPr/>
        </p:nvPicPr>
        <p:blipFill rotWithShape="1">
          <a:blip r:embed="rId2"/>
          <a:srcRect t="15382" r="50295"/>
          <a:stretch/>
        </p:blipFill>
        <p:spPr>
          <a:xfrm>
            <a:off x="5927287" y="1480676"/>
            <a:ext cx="2895524" cy="5348158"/>
          </a:xfrm>
          <a:prstGeom prst="rect">
            <a:avLst/>
          </a:prstGeom>
        </p:spPr>
      </p:pic>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TIBIALIS ANTERIOR</a:t>
            </a:r>
            <a:endParaRPr lang="en-U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6EE6E1CB-2BBC-6357-5F24-864E390E7EEC}"/>
              </a:ext>
            </a:extLst>
          </p:cNvPr>
          <p:cNvPicPr>
            <a:picLocks noChangeAspect="1"/>
          </p:cNvPicPr>
          <p:nvPr/>
        </p:nvPicPr>
        <p:blipFill rotWithShape="1">
          <a:blip r:embed="rId3"/>
          <a:srcRect b="70471"/>
          <a:stretch/>
        </p:blipFill>
        <p:spPr>
          <a:xfrm>
            <a:off x="152516" y="460327"/>
            <a:ext cx="8660139" cy="1139921"/>
          </a:xfrm>
          <a:prstGeom prst="rect">
            <a:avLst/>
          </a:prstGeom>
        </p:spPr>
      </p:pic>
      <p:sp>
        <p:nvSpPr>
          <p:cNvPr id="3" name="TextBox 2">
            <a:extLst>
              <a:ext uri="{FF2B5EF4-FFF2-40B4-BE49-F238E27FC236}">
                <a16:creationId xmlns:a16="http://schemas.microsoft.com/office/drawing/2014/main" id="{D8ABFBF8-20C7-9544-0532-826C50973D9C}"/>
              </a:ext>
            </a:extLst>
          </p:cNvPr>
          <p:cNvSpPr txBox="1"/>
          <p:nvPr/>
        </p:nvSpPr>
        <p:spPr>
          <a:xfrm>
            <a:off x="5791168" y="1080566"/>
            <a:ext cx="1391844" cy="400110"/>
          </a:xfrm>
          <a:prstGeom prst="rect">
            <a:avLst/>
          </a:prstGeom>
          <a:noFill/>
        </p:spPr>
        <p:txBody>
          <a:bodyPr wrap="square" rtlCol="0">
            <a:spAutoFit/>
          </a:bodyPr>
          <a:lstStyle/>
          <a:p>
            <a:r>
              <a:rPr lang="en-GB" sz="1000" b="1" dirty="0"/>
              <a:t>Deep fibular nerve </a:t>
            </a:r>
          </a:p>
          <a:p>
            <a:r>
              <a:rPr lang="en-GB" sz="1000" b="1" dirty="0"/>
              <a:t>(L4, L5)</a:t>
            </a:r>
          </a:p>
        </p:txBody>
      </p:sp>
      <p:pic>
        <p:nvPicPr>
          <p:cNvPr id="7" name="Picture 6">
            <a:extLst>
              <a:ext uri="{FF2B5EF4-FFF2-40B4-BE49-F238E27FC236}">
                <a16:creationId xmlns:a16="http://schemas.microsoft.com/office/drawing/2014/main" id="{AFAE2BCE-86DE-F133-6C5B-80242F03EE8C}"/>
              </a:ext>
            </a:extLst>
          </p:cNvPr>
          <p:cNvPicPr>
            <a:picLocks noChangeAspect="1"/>
          </p:cNvPicPr>
          <p:nvPr/>
        </p:nvPicPr>
        <p:blipFill>
          <a:blip r:embed="rId4"/>
          <a:stretch>
            <a:fillRect/>
          </a:stretch>
        </p:blipFill>
        <p:spPr>
          <a:xfrm>
            <a:off x="3195479" y="3007633"/>
            <a:ext cx="2701300" cy="3816121"/>
          </a:xfrm>
          <a:prstGeom prst="rect">
            <a:avLst/>
          </a:prstGeom>
        </p:spPr>
      </p:pic>
      <p:sp>
        <p:nvSpPr>
          <p:cNvPr id="9" name="TextBox 8">
            <a:extLst>
              <a:ext uri="{FF2B5EF4-FFF2-40B4-BE49-F238E27FC236}">
                <a16:creationId xmlns:a16="http://schemas.microsoft.com/office/drawing/2014/main" id="{DC03B26B-4030-4A22-C13D-8BBDAC5E2351}"/>
              </a:ext>
            </a:extLst>
          </p:cNvPr>
          <p:cNvSpPr txBox="1"/>
          <p:nvPr/>
        </p:nvSpPr>
        <p:spPr>
          <a:xfrm>
            <a:off x="0" y="2162604"/>
            <a:ext cx="4876672" cy="3970318"/>
          </a:xfrm>
          <a:prstGeom prst="rect">
            <a:avLst/>
          </a:prstGeom>
          <a:noFill/>
        </p:spPr>
        <p:txBody>
          <a:bodyPr wrap="square">
            <a:spAutoFit/>
          </a:bodyPr>
          <a:lstStyle/>
          <a:p>
            <a:pPr marL="285750" indent="-285750">
              <a:buFontTx/>
              <a:buChar char="-"/>
            </a:pPr>
            <a:r>
              <a:rPr lang="en-GB" dirty="0"/>
              <a:t>the most medial and superficial dorsiflexor</a:t>
            </a:r>
          </a:p>
          <a:p>
            <a:endParaRPr lang="en-GB" dirty="0"/>
          </a:p>
          <a:p>
            <a:pPr marL="285750" indent="-285750">
              <a:buFontTx/>
              <a:buChar char="-"/>
            </a:pPr>
            <a:r>
              <a:rPr lang="en-GB" dirty="0"/>
              <a:t>strongest dorsiflexor. </a:t>
            </a:r>
          </a:p>
          <a:p>
            <a:pPr marL="285750" indent="-285750">
              <a:buFontTx/>
              <a:buChar char="-"/>
            </a:pPr>
            <a:endParaRPr lang="en-GB" dirty="0"/>
          </a:p>
          <a:p>
            <a:pPr marL="285750" indent="-285750">
              <a:buFontTx/>
              <a:buChar char="-"/>
            </a:pPr>
            <a:r>
              <a:rPr lang="en-GB" dirty="0"/>
              <a:t>Its tendon passes within its</a:t>
            </a:r>
            <a:br>
              <a:rPr lang="en-GB" dirty="0"/>
            </a:br>
            <a:r>
              <a:rPr lang="en-GB" dirty="0"/>
              <a:t>own synovial sheath deep to </a:t>
            </a:r>
            <a:br>
              <a:rPr lang="en-GB" dirty="0"/>
            </a:br>
            <a:r>
              <a:rPr lang="en-GB" dirty="0"/>
              <a:t>the superior and inferior </a:t>
            </a:r>
            <a:br>
              <a:rPr lang="en-GB" dirty="0"/>
            </a:br>
            <a:r>
              <a:rPr lang="en-GB" dirty="0"/>
              <a:t>extensor retinacula to its </a:t>
            </a:r>
            <a:br>
              <a:rPr lang="en-GB" dirty="0"/>
            </a:br>
            <a:r>
              <a:rPr lang="en-GB" dirty="0"/>
              <a:t>attachment on the medial side </a:t>
            </a:r>
            <a:br>
              <a:rPr lang="en-GB" dirty="0"/>
            </a:br>
            <a:r>
              <a:rPr lang="en-GB" dirty="0"/>
              <a:t>of the foot. </a:t>
            </a:r>
          </a:p>
          <a:p>
            <a:pPr marL="285750" indent="-285750">
              <a:buFontTx/>
              <a:buChar char="-"/>
            </a:pPr>
            <a:endParaRPr lang="en-GB" dirty="0"/>
          </a:p>
          <a:p>
            <a:pPr marL="285750" indent="-285750">
              <a:buFontTx/>
              <a:buChar char="-"/>
            </a:pPr>
            <a:r>
              <a:rPr lang="en-GB" dirty="0"/>
              <a:t>due to attachment to the </a:t>
            </a:r>
            <a:br>
              <a:rPr lang="en-GB" dirty="0"/>
            </a:br>
            <a:r>
              <a:rPr lang="en-GB" dirty="0"/>
              <a:t>medial border of the foot</a:t>
            </a:r>
            <a:br>
              <a:rPr lang="en-GB" dirty="0"/>
            </a:br>
            <a:r>
              <a:rPr lang="en-GB" dirty="0"/>
              <a:t>act to invert the foot.</a:t>
            </a:r>
          </a:p>
        </p:txBody>
      </p:sp>
    </p:spTree>
    <p:extLst>
      <p:ext uri="{BB962C8B-B14F-4D97-AF65-F5344CB8AC3E}">
        <p14:creationId xmlns:p14="http://schemas.microsoft.com/office/powerpoint/2010/main" val="3425046920"/>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3A79743-8034-64D8-FCAF-A392CEDC2C3A}"/>
              </a:ext>
            </a:extLst>
          </p:cNvPr>
          <p:cNvPicPr>
            <a:picLocks noChangeAspect="1"/>
          </p:cNvPicPr>
          <p:nvPr/>
        </p:nvPicPr>
        <p:blipFill>
          <a:blip r:embed="rId2"/>
          <a:stretch>
            <a:fillRect/>
          </a:stretch>
        </p:blipFill>
        <p:spPr>
          <a:xfrm>
            <a:off x="4206749" y="2039718"/>
            <a:ext cx="2574993" cy="4718157"/>
          </a:xfrm>
          <a:prstGeom prst="rect">
            <a:avLst/>
          </a:prstGeom>
        </p:spPr>
      </p:pic>
      <p:sp>
        <p:nvSpPr>
          <p:cNvPr id="5122" name="Rectangle 2"/>
          <p:cNvSpPr>
            <a:spLocks noGrp="1" noChangeArrowheads="1"/>
          </p:cNvSpPr>
          <p:nvPr>
            <p:ph type="title" idx="4294967295"/>
          </p:nvPr>
        </p:nvSpPr>
        <p:spPr>
          <a:xfrm>
            <a:off x="554883"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EXTENSOR DIGITORUM LONGUS</a:t>
            </a:r>
            <a:endParaRPr lang="en-U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6EE6E1CB-2BBC-6357-5F24-864E390E7EEC}"/>
              </a:ext>
            </a:extLst>
          </p:cNvPr>
          <p:cNvPicPr>
            <a:picLocks noChangeAspect="1"/>
          </p:cNvPicPr>
          <p:nvPr/>
        </p:nvPicPr>
        <p:blipFill rotWithShape="1">
          <a:blip r:embed="rId3"/>
          <a:srcRect b="89735"/>
          <a:stretch/>
        </p:blipFill>
        <p:spPr>
          <a:xfrm>
            <a:off x="152516" y="460327"/>
            <a:ext cx="8660139" cy="396259"/>
          </a:xfrm>
          <a:prstGeom prst="rect">
            <a:avLst/>
          </a:prstGeom>
        </p:spPr>
      </p:pic>
      <p:sp>
        <p:nvSpPr>
          <p:cNvPr id="9" name="TextBox 8">
            <a:extLst>
              <a:ext uri="{FF2B5EF4-FFF2-40B4-BE49-F238E27FC236}">
                <a16:creationId xmlns:a16="http://schemas.microsoft.com/office/drawing/2014/main" id="{DC03B26B-4030-4A22-C13D-8BBDAC5E2351}"/>
              </a:ext>
            </a:extLst>
          </p:cNvPr>
          <p:cNvSpPr txBox="1"/>
          <p:nvPr/>
        </p:nvSpPr>
        <p:spPr>
          <a:xfrm>
            <a:off x="-15158" y="1541896"/>
            <a:ext cx="4876672" cy="5078313"/>
          </a:xfrm>
          <a:prstGeom prst="rect">
            <a:avLst/>
          </a:prstGeom>
          <a:noFill/>
        </p:spPr>
        <p:txBody>
          <a:bodyPr wrap="square">
            <a:spAutoFit/>
          </a:bodyPr>
          <a:lstStyle/>
          <a:p>
            <a:pPr marL="285750" indent="-285750">
              <a:buFontTx/>
              <a:buChar char="-"/>
            </a:pPr>
            <a:r>
              <a:rPr lang="en-GB" dirty="0"/>
              <a:t>the lateral in anterior group</a:t>
            </a:r>
          </a:p>
          <a:p>
            <a:pPr marL="285750" indent="-285750">
              <a:buFontTx/>
              <a:buChar char="-"/>
            </a:pPr>
            <a:r>
              <a:rPr lang="en-GB" dirty="0"/>
              <a:t>becomes tendinous superior to the ankle, forming 4 tendons that attach to the phalanges of the lateral 4 toes.</a:t>
            </a:r>
          </a:p>
          <a:p>
            <a:endParaRPr lang="en-GB" dirty="0"/>
          </a:p>
          <a:p>
            <a:pPr marL="285750" indent="-285750">
              <a:buFontTx/>
              <a:buChar char="-"/>
            </a:pPr>
            <a:r>
              <a:rPr lang="en-GB" dirty="0"/>
              <a:t>A common synovial sheath surrounds </a:t>
            </a:r>
            <a:br>
              <a:rPr lang="en-GB" dirty="0"/>
            </a:br>
            <a:r>
              <a:rPr lang="en-GB" dirty="0"/>
              <a:t>the 4 tendons of the EDL as they </a:t>
            </a:r>
            <a:br>
              <a:rPr lang="en-GB" dirty="0"/>
            </a:br>
            <a:r>
              <a:rPr lang="en-GB" dirty="0"/>
              <a:t>diverge on the dorsum of the foot and</a:t>
            </a:r>
            <a:br>
              <a:rPr lang="en-GB" dirty="0"/>
            </a:br>
            <a:r>
              <a:rPr lang="en-GB" dirty="0"/>
              <a:t>pass to their distal attachments </a:t>
            </a:r>
          </a:p>
          <a:p>
            <a:pPr marL="285750" indent="-285750">
              <a:buFontTx/>
              <a:buChar char="-"/>
            </a:pPr>
            <a:r>
              <a:rPr lang="en-GB" dirty="0"/>
              <a:t>Each tendon of EDL forms an extensor expansion (dorsal aponeurosis) over the dorsum of the proximal phalanx of the toe, which divides into two lateral bands and one central band</a:t>
            </a:r>
          </a:p>
          <a:p>
            <a:pPr marL="285750" indent="-285750">
              <a:buFontTx/>
              <a:buChar char="-"/>
            </a:pPr>
            <a:r>
              <a:rPr lang="en-GB" dirty="0"/>
              <a:t>The central band inserts into the base of the middle phalanx, and the lateral slips converge to insert into the base of the distal phalanx.</a:t>
            </a:r>
          </a:p>
        </p:txBody>
      </p:sp>
      <p:pic>
        <p:nvPicPr>
          <p:cNvPr id="2" name="Picture 1">
            <a:extLst>
              <a:ext uri="{FF2B5EF4-FFF2-40B4-BE49-F238E27FC236}">
                <a16:creationId xmlns:a16="http://schemas.microsoft.com/office/drawing/2014/main" id="{1C1E16B1-B720-76A1-1DEA-04177954397C}"/>
              </a:ext>
            </a:extLst>
          </p:cNvPr>
          <p:cNvPicPr>
            <a:picLocks noChangeAspect="1"/>
          </p:cNvPicPr>
          <p:nvPr/>
        </p:nvPicPr>
        <p:blipFill rotWithShape="1">
          <a:blip r:embed="rId3"/>
          <a:srcRect t="29529" b="54031"/>
          <a:stretch/>
        </p:blipFill>
        <p:spPr>
          <a:xfrm>
            <a:off x="162672" y="853526"/>
            <a:ext cx="8660139" cy="634619"/>
          </a:xfrm>
          <a:prstGeom prst="rect">
            <a:avLst/>
          </a:prstGeom>
        </p:spPr>
      </p:pic>
      <p:pic>
        <p:nvPicPr>
          <p:cNvPr id="5" name="Picture 4">
            <a:extLst>
              <a:ext uri="{FF2B5EF4-FFF2-40B4-BE49-F238E27FC236}">
                <a16:creationId xmlns:a16="http://schemas.microsoft.com/office/drawing/2014/main" id="{86E967DD-EAE1-C4A2-4973-FBB3F66853A6}"/>
              </a:ext>
            </a:extLst>
          </p:cNvPr>
          <p:cNvPicPr>
            <a:picLocks noChangeAspect="1"/>
          </p:cNvPicPr>
          <p:nvPr/>
        </p:nvPicPr>
        <p:blipFill rotWithShape="1">
          <a:blip r:embed="rId4"/>
          <a:srcRect l="50218" t="9045" r="2207"/>
          <a:stretch/>
        </p:blipFill>
        <p:spPr>
          <a:xfrm>
            <a:off x="6568887" y="1516791"/>
            <a:ext cx="2574993" cy="5341209"/>
          </a:xfrm>
          <a:prstGeom prst="rect">
            <a:avLst/>
          </a:prstGeom>
        </p:spPr>
      </p:pic>
    </p:spTree>
    <p:extLst>
      <p:ext uri="{BB962C8B-B14F-4D97-AF65-F5344CB8AC3E}">
        <p14:creationId xmlns:p14="http://schemas.microsoft.com/office/powerpoint/2010/main" val="410786613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3A79743-8034-64D8-FCAF-A392CEDC2C3A}"/>
              </a:ext>
            </a:extLst>
          </p:cNvPr>
          <p:cNvPicPr>
            <a:picLocks noChangeAspect="1"/>
          </p:cNvPicPr>
          <p:nvPr/>
        </p:nvPicPr>
        <p:blipFill>
          <a:blip r:embed="rId2"/>
          <a:stretch>
            <a:fillRect/>
          </a:stretch>
        </p:blipFill>
        <p:spPr>
          <a:xfrm>
            <a:off x="4206749" y="2039718"/>
            <a:ext cx="2574993" cy="4718157"/>
          </a:xfrm>
          <a:prstGeom prst="rect">
            <a:avLst/>
          </a:prstGeom>
        </p:spPr>
      </p:pic>
      <p:sp>
        <p:nvSpPr>
          <p:cNvPr id="5122" name="Rectangle 2"/>
          <p:cNvSpPr>
            <a:spLocks noGrp="1" noChangeArrowheads="1"/>
          </p:cNvSpPr>
          <p:nvPr>
            <p:ph type="title" idx="4294967295"/>
          </p:nvPr>
        </p:nvSpPr>
        <p:spPr>
          <a:xfrm>
            <a:off x="554883"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EXTENSOR HALLUCIS LONGUS</a:t>
            </a:r>
            <a:endParaRPr lang="en-U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6EE6E1CB-2BBC-6357-5F24-864E390E7EEC}"/>
              </a:ext>
            </a:extLst>
          </p:cNvPr>
          <p:cNvPicPr>
            <a:picLocks noChangeAspect="1"/>
          </p:cNvPicPr>
          <p:nvPr/>
        </p:nvPicPr>
        <p:blipFill rotWithShape="1">
          <a:blip r:embed="rId3"/>
          <a:srcRect b="89735"/>
          <a:stretch/>
        </p:blipFill>
        <p:spPr>
          <a:xfrm>
            <a:off x="152516" y="460327"/>
            <a:ext cx="8660139" cy="396259"/>
          </a:xfrm>
          <a:prstGeom prst="rect">
            <a:avLst/>
          </a:prstGeom>
        </p:spPr>
      </p:pic>
      <p:sp>
        <p:nvSpPr>
          <p:cNvPr id="9" name="TextBox 8">
            <a:extLst>
              <a:ext uri="{FF2B5EF4-FFF2-40B4-BE49-F238E27FC236}">
                <a16:creationId xmlns:a16="http://schemas.microsoft.com/office/drawing/2014/main" id="{DC03B26B-4030-4A22-C13D-8BBDAC5E2351}"/>
              </a:ext>
            </a:extLst>
          </p:cNvPr>
          <p:cNvSpPr txBox="1"/>
          <p:nvPr/>
        </p:nvSpPr>
        <p:spPr>
          <a:xfrm>
            <a:off x="-76078" y="2895614"/>
            <a:ext cx="4876672" cy="1754326"/>
          </a:xfrm>
          <a:prstGeom prst="rect">
            <a:avLst/>
          </a:prstGeom>
          <a:noFill/>
        </p:spPr>
        <p:txBody>
          <a:bodyPr wrap="square">
            <a:spAutoFit/>
          </a:bodyPr>
          <a:lstStyle/>
          <a:p>
            <a:pPr marL="285750" indent="-285750">
              <a:buFontTx/>
              <a:buChar char="-"/>
            </a:pPr>
            <a:r>
              <a:rPr lang="en-GB" dirty="0"/>
              <a:t>EHL rises to the surface in the </a:t>
            </a:r>
            <a:br>
              <a:rPr lang="en-GB" dirty="0"/>
            </a:br>
            <a:r>
              <a:rPr lang="en-GB" dirty="0"/>
              <a:t>distal third of the leg, passing </a:t>
            </a:r>
            <a:br>
              <a:rPr lang="en-GB" dirty="0"/>
            </a:br>
            <a:r>
              <a:rPr lang="en-GB" dirty="0"/>
              <a:t>deep to the extensor retinacula </a:t>
            </a:r>
          </a:p>
          <a:p>
            <a:pPr marL="285750" indent="-285750">
              <a:buFontTx/>
              <a:buChar char="-"/>
            </a:pPr>
            <a:endParaRPr lang="en-GB" dirty="0"/>
          </a:p>
          <a:p>
            <a:pPr marL="285750" indent="-285750">
              <a:buFontTx/>
              <a:buChar char="-"/>
            </a:pPr>
            <a:r>
              <a:rPr lang="en-GB" dirty="0"/>
              <a:t>It courses distally along the crest of the dorsum of the foot to the great toe.</a:t>
            </a:r>
          </a:p>
        </p:txBody>
      </p:sp>
      <p:pic>
        <p:nvPicPr>
          <p:cNvPr id="5" name="Picture 4">
            <a:extLst>
              <a:ext uri="{FF2B5EF4-FFF2-40B4-BE49-F238E27FC236}">
                <a16:creationId xmlns:a16="http://schemas.microsoft.com/office/drawing/2014/main" id="{86E967DD-EAE1-C4A2-4973-FBB3F66853A6}"/>
              </a:ext>
            </a:extLst>
          </p:cNvPr>
          <p:cNvPicPr>
            <a:picLocks noChangeAspect="1"/>
          </p:cNvPicPr>
          <p:nvPr/>
        </p:nvPicPr>
        <p:blipFill rotWithShape="1">
          <a:blip r:embed="rId4"/>
          <a:srcRect l="50218" t="9045" r="2207"/>
          <a:stretch/>
        </p:blipFill>
        <p:spPr>
          <a:xfrm>
            <a:off x="6568887" y="1516791"/>
            <a:ext cx="2574993" cy="5341209"/>
          </a:xfrm>
          <a:prstGeom prst="rect">
            <a:avLst/>
          </a:prstGeom>
        </p:spPr>
      </p:pic>
      <p:pic>
        <p:nvPicPr>
          <p:cNvPr id="6" name="Picture 5">
            <a:extLst>
              <a:ext uri="{FF2B5EF4-FFF2-40B4-BE49-F238E27FC236}">
                <a16:creationId xmlns:a16="http://schemas.microsoft.com/office/drawing/2014/main" id="{E776166B-6C79-8AA2-C0A2-27806A491423}"/>
              </a:ext>
            </a:extLst>
          </p:cNvPr>
          <p:cNvPicPr>
            <a:picLocks noChangeAspect="1"/>
          </p:cNvPicPr>
          <p:nvPr/>
        </p:nvPicPr>
        <p:blipFill rotWithShape="1">
          <a:blip r:embed="rId3"/>
          <a:srcRect t="43795" b="43309"/>
          <a:stretch/>
        </p:blipFill>
        <p:spPr>
          <a:xfrm>
            <a:off x="152515" y="846602"/>
            <a:ext cx="8660139" cy="497822"/>
          </a:xfrm>
          <a:prstGeom prst="rect">
            <a:avLst/>
          </a:prstGeom>
        </p:spPr>
      </p:pic>
      <p:sp>
        <p:nvSpPr>
          <p:cNvPr id="3" name="TextBox 2">
            <a:extLst>
              <a:ext uri="{FF2B5EF4-FFF2-40B4-BE49-F238E27FC236}">
                <a16:creationId xmlns:a16="http://schemas.microsoft.com/office/drawing/2014/main" id="{C2950FCA-3B26-9CDC-77F7-391B313D4162}"/>
              </a:ext>
            </a:extLst>
          </p:cNvPr>
          <p:cNvSpPr txBox="1"/>
          <p:nvPr/>
        </p:nvSpPr>
        <p:spPr>
          <a:xfrm>
            <a:off x="5791168" y="855217"/>
            <a:ext cx="1391844" cy="400110"/>
          </a:xfrm>
          <a:prstGeom prst="rect">
            <a:avLst/>
          </a:prstGeom>
          <a:noFill/>
        </p:spPr>
        <p:txBody>
          <a:bodyPr wrap="square" rtlCol="0">
            <a:spAutoFit/>
          </a:bodyPr>
          <a:lstStyle/>
          <a:p>
            <a:r>
              <a:rPr lang="en-GB" sz="1000" b="1" dirty="0"/>
              <a:t>Deep fibular nerve </a:t>
            </a:r>
          </a:p>
          <a:p>
            <a:r>
              <a:rPr lang="en-GB" sz="1000" b="1" dirty="0"/>
              <a:t>(L4, L5)</a:t>
            </a:r>
          </a:p>
        </p:txBody>
      </p:sp>
    </p:spTree>
    <p:extLst>
      <p:ext uri="{BB962C8B-B14F-4D97-AF65-F5344CB8AC3E}">
        <p14:creationId xmlns:p14="http://schemas.microsoft.com/office/powerpoint/2010/main" val="2138188855"/>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54883"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FIBULARIS TERTIUS</a:t>
            </a:r>
            <a:endParaRPr lang="en-U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6EE6E1CB-2BBC-6357-5F24-864E390E7EEC}"/>
              </a:ext>
            </a:extLst>
          </p:cNvPr>
          <p:cNvPicPr>
            <a:picLocks noChangeAspect="1"/>
          </p:cNvPicPr>
          <p:nvPr/>
        </p:nvPicPr>
        <p:blipFill rotWithShape="1">
          <a:blip r:embed="rId2"/>
          <a:srcRect b="89735"/>
          <a:stretch/>
        </p:blipFill>
        <p:spPr>
          <a:xfrm>
            <a:off x="152516" y="460327"/>
            <a:ext cx="8660139" cy="396259"/>
          </a:xfrm>
          <a:prstGeom prst="rect">
            <a:avLst/>
          </a:prstGeom>
        </p:spPr>
      </p:pic>
      <p:sp>
        <p:nvSpPr>
          <p:cNvPr id="9" name="TextBox 8">
            <a:extLst>
              <a:ext uri="{FF2B5EF4-FFF2-40B4-BE49-F238E27FC236}">
                <a16:creationId xmlns:a16="http://schemas.microsoft.com/office/drawing/2014/main" id="{DC03B26B-4030-4A22-C13D-8BBDAC5E2351}"/>
              </a:ext>
            </a:extLst>
          </p:cNvPr>
          <p:cNvSpPr txBox="1"/>
          <p:nvPr/>
        </p:nvSpPr>
        <p:spPr>
          <a:xfrm>
            <a:off x="-76078" y="1611310"/>
            <a:ext cx="7315008" cy="1815882"/>
          </a:xfrm>
          <a:prstGeom prst="rect">
            <a:avLst/>
          </a:prstGeom>
          <a:noFill/>
        </p:spPr>
        <p:txBody>
          <a:bodyPr wrap="square">
            <a:spAutoFit/>
          </a:bodyPr>
          <a:lstStyle/>
          <a:p>
            <a:pPr marL="285750" indent="-285750">
              <a:buFontTx/>
              <a:buChar char="-"/>
            </a:pPr>
            <a:r>
              <a:rPr lang="en-GB" sz="1600" dirty="0"/>
              <a:t>is a separated part of EDL, which shares its synovial sheath </a:t>
            </a:r>
          </a:p>
          <a:p>
            <a:pPr marL="285750" indent="-285750">
              <a:buFontTx/>
              <a:buChar char="-"/>
            </a:pPr>
            <a:r>
              <a:rPr lang="en-GB" sz="1600" dirty="0"/>
              <a:t>proximally, the attachments and fleshy parts of the EDL and FT </a:t>
            </a:r>
            <a:br>
              <a:rPr lang="en-GB" sz="1600" dirty="0"/>
            </a:br>
            <a:r>
              <a:rPr lang="en-GB" sz="1600" dirty="0"/>
              <a:t>are continuous; however, distally, the FT tendon is separate and</a:t>
            </a:r>
            <a:br>
              <a:rPr lang="en-GB" sz="1600" dirty="0"/>
            </a:br>
            <a:r>
              <a:rPr lang="en-GB" sz="1600" dirty="0"/>
              <a:t>attaches to the 5th metatarsal, not to a phalanx. </a:t>
            </a:r>
          </a:p>
          <a:p>
            <a:pPr marL="285750" indent="-285750">
              <a:buFontTx/>
              <a:buChar char="-"/>
            </a:pPr>
            <a:r>
              <a:rPr lang="en-GB" sz="1600" dirty="0"/>
              <a:t>Although FT contributes (weakly) to dorsiflexion, it also acts at the</a:t>
            </a:r>
            <a:br>
              <a:rPr lang="en-GB" sz="1600" dirty="0"/>
            </a:br>
            <a:r>
              <a:rPr lang="en-GB" sz="1600" dirty="0"/>
              <a:t>subtalar and transverse tarsal joints, contributing to eversion</a:t>
            </a:r>
            <a:br>
              <a:rPr lang="en-GB" sz="1600" dirty="0"/>
            </a:br>
            <a:r>
              <a:rPr lang="en-GB" sz="1600" dirty="0"/>
              <a:t>(pronation) of the foot.</a:t>
            </a:r>
          </a:p>
        </p:txBody>
      </p:sp>
      <p:pic>
        <p:nvPicPr>
          <p:cNvPr id="7" name="Picture 6">
            <a:extLst>
              <a:ext uri="{FF2B5EF4-FFF2-40B4-BE49-F238E27FC236}">
                <a16:creationId xmlns:a16="http://schemas.microsoft.com/office/drawing/2014/main" id="{6B4CE16B-AB6B-FEE1-3967-DCB24CD5D5CD}"/>
              </a:ext>
            </a:extLst>
          </p:cNvPr>
          <p:cNvPicPr>
            <a:picLocks noChangeAspect="1"/>
          </p:cNvPicPr>
          <p:nvPr/>
        </p:nvPicPr>
        <p:blipFill>
          <a:blip r:embed="rId3"/>
          <a:stretch>
            <a:fillRect/>
          </a:stretch>
        </p:blipFill>
        <p:spPr>
          <a:xfrm>
            <a:off x="6324554" y="1077471"/>
            <a:ext cx="2819446" cy="5547405"/>
          </a:xfrm>
          <a:prstGeom prst="rect">
            <a:avLst/>
          </a:prstGeom>
        </p:spPr>
      </p:pic>
      <p:pic>
        <p:nvPicPr>
          <p:cNvPr id="11" name="Picture 10">
            <a:extLst>
              <a:ext uri="{FF2B5EF4-FFF2-40B4-BE49-F238E27FC236}">
                <a16:creationId xmlns:a16="http://schemas.microsoft.com/office/drawing/2014/main" id="{40BABBE9-C52E-49D7-CE8D-1678AB384AF9}"/>
              </a:ext>
            </a:extLst>
          </p:cNvPr>
          <p:cNvPicPr>
            <a:picLocks noChangeAspect="1"/>
          </p:cNvPicPr>
          <p:nvPr/>
        </p:nvPicPr>
        <p:blipFill rotWithShape="1">
          <a:blip r:embed="rId4"/>
          <a:srcRect t="11388"/>
          <a:stretch/>
        </p:blipFill>
        <p:spPr>
          <a:xfrm>
            <a:off x="2590852" y="3310630"/>
            <a:ext cx="3051816" cy="3430808"/>
          </a:xfrm>
          <a:prstGeom prst="rect">
            <a:avLst/>
          </a:prstGeom>
        </p:spPr>
      </p:pic>
      <p:pic>
        <p:nvPicPr>
          <p:cNvPr id="12" name="Picture 11">
            <a:extLst>
              <a:ext uri="{FF2B5EF4-FFF2-40B4-BE49-F238E27FC236}">
                <a16:creationId xmlns:a16="http://schemas.microsoft.com/office/drawing/2014/main" id="{57D99360-2195-8BB1-E322-1B70E79713EA}"/>
              </a:ext>
            </a:extLst>
          </p:cNvPr>
          <p:cNvPicPr>
            <a:picLocks noChangeAspect="1"/>
          </p:cNvPicPr>
          <p:nvPr/>
        </p:nvPicPr>
        <p:blipFill rotWithShape="1">
          <a:blip r:embed="rId2"/>
          <a:srcRect t="55719" b="31019"/>
          <a:stretch/>
        </p:blipFill>
        <p:spPr>
          <a:xfrm>
            <a:off x="152515" y="828202"/>
            <a:ext cx="8660139" cy="511929"/>
          </a:xfrm>
          <a:prstGeom prst="rect">
            <a:avLst/>
          </a:prstGeom>
        </p:spPr>
      </p:pic>
      <p:sp>
        <p:nvSpPr>
          <p:cNvPr id="3" name="TextBox 2">
            <a:extLst>
              <a:ext uri="{FF2B5EF4-FFF2-40B4-BE49-F238E27FC236}">
                <a16:creationId xmlns:a16="http://schemas.microsoft.com/office/drawing/2014/main" id="{C2950FCA-3B26-9CDC-77F7-391B313D4162}"/>
              </a:ext>
            </a:extLst>
          </p:cNvPr>
          <p:cNvSpPr txBox="1"/>
          <p:nvPr/>
        </p:nvSpPr>
        <p:spPr>
          <a:xfrm>
            <a:off x="5791168" y="884111"/>
            <a:ext cx="1391844" cy="400110"/>
          </a:xfrm>
          <a:prstGeom prst="rect">
            <a:avLst/>
          </a:prstGeom>
          <a:noFill/>
        </p:spPr>
        <p:txBody>
          <a:bodyPr wrap="square" rtlCol="0">
            <a:spAutoFit/>
          </a:bodyPr>
          <a:lstStyle/>
          <a:p>
            <a:r>
              <a:rPr lang="en-GB" sz="1000" b="1" dirty="0"/>
              <a:t>Deep fibular nerve </a:t>
            </a:r>
          </a:p>
          <a:p>
            <a:r>
              <a:rPr lang="en-GB" sz="1000" b="1" dirty="0"/>
              <a:t>(L4, L5)</a:t>
            </a:r>
          </a:p>
        </p:txBody>
      </p:sp>
    </p:spTree>
    <p:extLst>
      <p:ext uri="{BB962C8B-B14F-4D97-AF65-F5344CB8AC3E}">
        <p14:creationId xmlns:p14="http://schemas.microsoft.com/office/powerpoint/2010/main" val="629210324"/>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LATERAL COMPARTMENT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914466"/>
            <a:ext cx="5486376" cy="5727716"/>
          </a:xfrm>
        </p:spPr>
        <p:txBody>
          <a:bodyPr/>
          <a:lstStyle/>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LATERAL COMPARTMENT</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fibularis longus</a:t>
            </a:r>
          </a:p>
          <a:p>
            <a:pPr eaLnBrk="1" hangingPunct="1">
              <a:buFontTx/>
              <a:buNone/>
              <a:defRPr/>
            </a:pPr>
            <a:r>
              <a:rPr lang="en-GB" altLang="en-US" sz="1800" b="1" dirty="0">
                <a:effectLst>
                  <a:outerShdw blurRad="38100" dist="38100" dir="2700000" algn="tl">
                    <a:srgbClr val="C0C0C0"/>
                  </a:outerShdw>
                </a:effectLst>
              </a:rPr>
              <a:t>       - m. fibularis brevis</a:t>
            </a:r>
          </a:p>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sz="1800" dirty="0"/>
              <a:t>- The lateral compartment of the leg, or evertor</a:t>
            </a:r>
          </a:p>
          <a:p>
            <a:pPr eaLnBrk="1" hangingPunct="1">
              <a:buFontTx/>
              <a:buNone/>
              <a:defRPr/>
            </a:pPr>
            <a:r>
              <a:rPr lang="en-GB" sz="1800" dirty="0"/>
              <a:t>  compartment, is the smallest (narrowest) of the leg</a:t>
            </a:r>
          </a:p>
          <a:p>
            <a:pPr eaLnBrk="1" hangingPunct="1">
              <a:buFontTx/>
              <a:buNone/>
              <a:defRPr/>
            </a:pPr>
            <a:r>
              <a:rPr lang="en-GB" sz="1800" dirty="0"/>
              <a:t>  compartments. </a:t>
            </a:r>
          </a:p>
          <a:p>
            <a:pPr eaLnBrk="1" hangingPunct="1">
              <a:buFontTx/>
              <a:buNone/>
              <a:defRPr/>
            </a:pPr>
            <a:r>
              <a:rPr lang="en-GB" sz="1800" dirty="0"/>
              <a:t>  It is bounded by the lateral surface of the fibula,</a:t>
            </a:r>
          </a:p>
          <a:p>
            <a:pPr eaLnBrk="1" hangingPunct="1">
              <a:buFontTx/>
              <a:buNone/>
              <a:defRPr/>
            </a:pPr>
            <a:r>
              <a:rPr lang="en-GB" sz="1800" dirty="0"/>
              <a:t>  the anterior and posterior intermuscular septa, and</a:t>
            </a:r>
          </a:p>
          <a:p>
            <a:pPr eaLnBrk="1" hangingPunct="1">
              <a:buFontTx/>
              <a:buNone/>
              <a:defRPr/>
            </a:pPr>
            <a:r>
              <a:rPr lang="en-GB" sz="1800" dirty="0"/>
              <a:t>  the deep fascia of the leg </a:t>
            </a:r>
          </a:p>
        </p:txBody>
      </p:sp>
      <p:pic>
        <p:nvPicPr>
          <p:cNvPr id="3" name="Picture 2">
            <a:extLst>
              <a:ext uri="{FF2B5EF4-FFF2-40B4-BE49-F238E27FC236}">
                <a16:creationId xmlns:a16="http://schemas.microsoft.com/office/drawing/2014/main" id="{FB575CE2-D708-8C35-F852-F880BBB61A50}"/>
              </a:ext>
            </a:extLst>
          </p:cNvPr>
          <p:cNvPicPr>
            <a:picLocks noChangeAspect="1"/>
          </p:cNvPicPr>
          <p:nvPr/>
        </p:nvPicPr>
        <p:blipFill rotWithShape="1">
          <a:blip r:embed="rId2"/>
          <a:srcRect l="6383" t="3427" b="1415"/>
          <a:stretch/>
        </p:blipFill>
        <p:spPr>
          <a:xfrm>
            <a:off x="5791168" y="457277"/>
            <a:ext cx="3200433" cy="6400723"/>
          </a:xfrm>
          <a:prstGeom prst="rect">
            <a:avLst/>
          </a:prstGeom>
        </p:spPr>
      </p:pic>
    </p:spTree>
    <p:extLst>
      <p:ext uri="{BB962C8B-B14F-4D97-AF65-F5344CB8AC3E}">
        <p14:creationId xmlns:p14="http://schemas.microsoft.com/office/powerpoint/2010/main" val="32736135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AC95DC1-0A7A-2FE6-A2F4-59DA986E8320}"/>
              </a:ext>
            </a:extLst>
          </p:cNvPr>
          <p:cNvPicPr>
            <a:picLocks noChangeAspect="1"/>
          </p:cNvPicPr>
          <p:nvPr/>
        </p:nvPicPr>
        <p:blipFill>
          <a:blip r:embed="rId2"/>
          <a:stretch>
            <a:fillRect/>
          </a:stretch>
        </p:blipFill>
        <p:spPr>
          <a:xfrm>
            <a:off x="5288040" y="503238"/>
            <a:ext cx="3855960" cy="6358438"/>
          </a:xfrm>
          <a:prstGeom prst="rect">
            <a:avLst/>
          </a:prstGeom>
        </p:spPr>
      </p:pic>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LATERAL COMPARTMENT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914466"/>
            <a:ext cx="5486376" cy="5727716"/>
          </a:xfrm>
        </p:spPr>
        <p:txBody>
          <a:bodyPr/>
          <a:lstStyle/>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LATERAL COMPARTMENT</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fibularis longus</a:t>
            </a:r>
          </a:p>
          <a:p>
            <a:pPr eaLnBrk="1" hangingPunct="1">
              <a:buFontTx/>
              <a:buNone/>
              <a:defRPr/>
            </a:pPr>
            <a:r>
              <a:rPr lang="en-GB" altLang="en-US" sz="1800" b="1" dirty="0">
                <a:effectLst>
                  <a:outerShdw blurRad="38100" dist="38100" dir="2700000" algn="tl">
                    <a:srgbClr val="C0C0C0"/>
                  </a:outerShdw>
                </a:effectLst>
              </a:rPr>
              <a:t>       - m. fibularis brevis</a:t>
            </a:r>
          </a:p>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sz="1800" dirty="0"/>
              <a:t>- The lateral compartment ends inferiorly at the</a:t>
            </a:r>
          </a:p>
          <a:p>
            <a:pPr eaLnBrk="1" hangingPunct="1">
              <a:buFontTx/>
              <a:buNone/>
              <a:defRPr/>
            </a:pPr>
            <a:r>
              <a:rPr lang="en-GB" sz="1800" dirty="0"/>
              <a:t>   superior fibular retinaculum, which spans between</a:t>
            </a:r>
          </a:p>
          <a:p>
            <a:pPr eaLnBrk="1" hangingPunct="1">
              <a:buFontTx/>
              <a:buNone/>
              <a:defRPr/>
            </a:pPr>
            <a:r>
              <a:rPr lang="en-GB" sz="1800" dirty="0"/>
              <a:t>   the distal tip of the fibula and the calcaneus. </a:t>
            </a:r>
          </a:p>
          <a:p>
            <a:pPr eaLnBrk="1" hangingPunct="1">
              <a:buFontTx/>
              <a:buNone/>
              <a:defRPr/>
            </a:pPr>
            <a:endParaRPr lang="en-GB" sz="1800" dirty="0"/>
          </a:p>
          <a:p>
            <a:pPr eaLnBrk="1" hangingPunct="1">
              <a:buFontTx/>
              <a:buNone/>
              <a:defRPr/>
            </a:pPr>
            <a:r>
              <a:rPr lang="en-GB" sz="1800" dirty="0"/>
              <a:t>- Here, the tendons of the two muscles of the lateral</a:t>
            </a:r>
          </a:p>
          <a:p>
            <a:pPr eaLnBrk="1" hangingPunct="1">
              <a:buFontTx/>
              <a:buNone/>
              <a:defRPr/>
            </a:pPr>
            <a:r>
              <a:rPr lang="en-GB" sz="1800" dirty="0"/>
              <a:t>  compartment (fibularis longus and brevis) enter a</a:t>
            </a:r>
          </a:p>
          <a:p>
            <a:pPr eaLnBrk="1" hangingPunct="1">
              <a:buFontTx/>
              <a:buNone/>
              <a:defRPr/>
            </a:pPr>
            <a:r>
              <a:rPr lang="en-GB" sz="1800" dirty="0"/>
              <a:t>  common synovial sheath to accommodate their</a:t>
            </a:r>
          </a:p>
          <a:p>
            <a:pPr eaLnBrk="1" hangingPunct="1">
              <a:buFontTx/>
              <a:buNone/>
              <a:defRPr/>
            </a:pPr>
            <a:r>
              <a:rPr lang="en-GB" sz="1800" dirty="0"/>
              <a:t>  passage between the superior fibular retinaculum</a:t>
            </a:r>
          </a:p>
          <a:p>
            <a:pPr eaLnBrk="1" hangingPunct="1">
              <a:buFontTx/>
              <a:buNone/>
              <a:defRPr/>
            </a:pPr>
            <a:r>
              <a:rPr lang="en-GB" sz="1800" dirty="0"/>
              <a:t>  and the lateral malleolus, using the latter as a</a:t>
            </a:r>
          </a:p>
          <a:p>
            <a:pPr eaLnBrk="1" hangingPunct="1">
              <a:buFontTx/>
              <a:buNone/>
              <a:defRPr/>
            </a:pPr>
            <a:r>
              <a:rPr lang="en-GB" sz="1800" dirty="0"/>
              <a:t>  trochlea as they cross the ankle joint</a:t>
            </a:r>
            <a:endParaRPr lang="en-GB" altLang="en-US" sz="1800" b="1" dirty="0">
              <a:effectLst>
                <a:outerShdw blurRad="38100" dist="38100" dir="2700000" algn="tl">
                  <a:srgbClr val="C0C0C0"/>
                </a:outerShdw>
              </a:effectLst>
            </a:endParaRPr>
          </a:p>
        </p:txBody>
      </p:sp>
    </p:spTree>
    <p:extLst>
      <p:ext uri="{BB962C8B-B14F-4D97-AF65-F5344CB8AC3E}">
        <p14:creationId xmlns:p14="http://schemas.microsoft.com/office/powerpoint/2010/main" val="4199983795"/>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FIBULARIS LONGUS and BRAVIS</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101872" y="2458508"/>
            <a:ext cx="6217692" cy="4170807"/>
          </a:xfrm>
        </p:spPr>
        <p:txBody>
          <a:bodyPr/>
          <a:lstStyle/>
          <a:p>
            <a:pPr eaLnBrk="1" hangingPunct="1">
              <a:buFontTx/>
              <a:buNone/>
              <a:defRPr/>
            </a:pPr>
            <a:r>
              <a:rPr lang="en-GB" sz="1800" dirty="0"/>
              <a:t>- Both muscles are evertors of the foot, elevating the lateral</a:t>
            </a:r>
          </a:p>
          <a:p>
            <a:pPr eaLnBrk="1" hangingPunct="1">
              <a:buFontTx/>
              <a:buNone/>
              <a:defRPr/>
            </a:pPr>
            <a:r>
              <a:rPr lang="en-GB" sz="1800" dirty="0"/>
              <a:t>  margin of the foot.</a:t>
            </a:r>
          </a:p>
          <a:p>
            <a:pPr eaLnBrk="1" hangingPunct="1">
              <a:buFontTx/>
              <a:buNone/>
              <a:defRPr/>
            </a:pPr>
            <a:r>
              <a:rPr lang="en-GB" altLang="en-US" sz="1800" b="1" dirty="0">
                <a:effectLst>
                  <a:outerShdw blurRad="38100" dist="38100" dir="2700000" algn="tl">
                    <a:srgbClr val="C0C0C0"/>
                  </a:outerShdw>
                </a:effectLst>
              </a:rPr>
              <a:t>- </a:t>
            </a:r>
            <a:r>
              <a:rPr lang="en-GB" altLang="en-US" sz="1800" dirty="0"/>
              <a:t>B</a:t>
            </a:r>
            <a:r>
              <a:rPr lang="en-GB" sz="1800" dirty="0"/>
              <a:t>ecause the fibularis longus and brevis pass posterior to</a:t>
            </a:r>
          </a:p>
          <a:p>
            <a:pPr eaLnBrk="1" hangingPunct="1">
              <a:buFontTx/>
              <a:buNone/>
              <a:defRPr/>
            </a:pPr>
            <a:r>
              <a:rPr lang="en-GB" sz="1800" dirty="0"/>
              <a:t>  the transverse axis of the ankle (talocrural) joint, they</a:t>
            </a:r>
          </a:p>
          <a:p>
            <a:pPr eaLnBrk="1" hangingPunct="1">
              <a:buFontTx/>
              <a:buNone/>
              <a:defRPr/>
            </a:pPr>
            <a:r>
              <a:rPr lang="en-GB" sz="1800" dirty="0"/>
              <a:t>  contribute to plantarflexion at the ankle—unlike the</a:t>
            </a:r>
          </a:p>
          <a:p>
            <a:pPr eaLnBrk="1" hangingPunct="1">
              <a:buFontTx/>
              <a:buNone/>
              <a:defRPr/>
            </a:pPr>
            <a:r>
              <a:rPr lang="en-GB" sz="1800" dirty="0"/>
              <a:t>  postaxial muscles of the anterior compartment (including</a:t>
            </a:r>
          </a:p>
          <a:p>
            <a:pPr eaLnBrk="1" hangingPunct="1">
              <a:buFontTx/>
              <a:buNone/>
              <a:defRPr/>
            </a:pPr>
            <a:r>
              <a:rPr lang="en-GB" sz="1800" dirty="0"/>
              <a:t>  the fibularis tertius), which are dorsiflexors.</a:t>
            </a:r>
          </a:p>
          <a:p>
            <a:pPr eaLnBrk="1" hangingPunct="1">
              <a:buFontTx/>
              <a:buNone/>
              <a:defRPr/>
            </a:pPr>
            <a:r>
              <a:rPr lang="en-GB" altLang="en-US" sz="1800" b="1" dirty="0">
                <a:effectLst>
                  <a:outerShdw blurRad="38100" dist="38100" dir="2700000" algn="tl">
                    <a:srgbClr val="C0C0C0"/>
                  </a:outerShdw>
                </a:effectLst>
              </a:rPr>
              <a:t>- </a:t>
            </a:r>
            <a:r>
              <a:rPr lang="en-GB" sz="1800" dirty="0"/>
              <a:t>When standing (and particularly when balancing on one</a:t>
            </a:r>
          </a:p>
          <a:p>
            <a:pPr eaLnBrk="1" hangingPunct="1">
              <a:buFontTx/>
              <a:buNone/>
              <a:defRPr/>
            </a:pPr>
            <a:r>
              <a:rPr lang="en-GB" sz="1800" dirty="0"/>
              <a:t>  foot), the fibularis muscles contract to resist medial sway</a:t>
            </a:r>
          </a:p>
          <a:p>
            <a:pPr eaLnBrk="1" hangingPunct="1">
              <a:buFontTx/>
              <a:buNone/>
              <a:defRPr/>
            </a:pPr>
            <a:r>
              <a:rPr lang="en-GB" sz="1800" dirty="0"/>
              <a:t>  (to </a:t>
            </a:r>
            <a:r>
              <a:rPr lang="en-GB" sz="1800" dirty="0" err="1"/>
              <a:t>recenter</a:t>
            </a:r>
            <a:r>
              <a:rPr lang="en-GB" sz="1800" dirty="0"/>
              <a:t> a line of gravity, which has shifted medially)</a:t>
            </a:r>
          </a:p>
          <a:p>
            <a:pPr eaLnBrk="1" hangingPunct="1">
              <a:buFontTx/>
              <a:buNone/>
              <a:defRPr/>
            </a:pPr>
            <a:r>
              <a:rPr lang="en-GB" sz="1800" dirty="0"/>
              <a:t>   by pulling laterally on the leg while depressing the medial</a:t>
            </a:r>
          </a:p>
          <a:p>
            <a:pPr eaLnBrk="1" hangingPunct="1">
              <a:buFontTx/>
              <a:buNone/>
              <a:defRPr/>
            </a:pPr>
            <a:r>
              <a:rPr lang="en-GB" sz="1800" dirty="0"/>
              <a:t>   margin of the foot.</a:t>
            </a:r>
            <a:endParaRPr lang="en-GB" altLang="en-US" sz="1800" b="1"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E4E39923-27FB-0D08-76EE-CB97180C031B}"/>
              </a:ext>
            </a:extLst>
          </p:cNvPr>
          <p:cNvPicPr>
            <a:picLocks noChangeAspect="1"/>
          </p:cNvPicPr>
          <p:nvPr/>
        </p:nvPicPr>
        <p:blipFill rotWithShape="1">
          <a:blip r:embed="rId2"/>
          <a:srcRect b="87897"/>
          <a:stretch/>
        </p:blipFill>
        <p:spPr>
          <a:xfrm>
            <a:off x="61030" y="464690"/>
            <a:ext cx="9021940" cy="488324"/>
          </a:xfrm>
          <a:prstGeom prst="rect">
            <a:avLst/>
          </a:prstGeom>
        </p:spPr>
      </p:pic>
      <p:pic>
        <p:nvPicPr>
          <p:cNvPr id="5" name="Picture 4">
            <a:extLst>
              <a:ext uri="{FF2B5EF4-FFF2-40B4-BE49-F238E27FC236}">
                <a16:creationId xmlns:a16="http://schemas.microsoft.com/office/drawing/2014/main" id="{9A8E3F95-24E9-6151-A603-E886A09435B1}"/>
              </a:ext>
            </a:extLst>
          </p:cNvPr>
          <p:cNvPicPr>
            <a:picLocks noChangeAspect="1"/>
          </p:cNvPicPr>
          <p:nvPr/>
        </p:nvPicPr>
        <p:blipFill rotWithShape="1">
          <a:blip r:embed="rId2"/>
          <a:srcRect t="67151" b="743"/>
          <a:stretch/>
        </p:blipFill>
        <p:spPr>
          <a:xfrm>
            <a:off x="45742" y="838268"/>
            <a:ext cx="9021940" cy="1295365"/>
          </a:xfrm>
          <a:prstGeom prst="rect">
            <a:avLst/>
          </a:prstGeom>
        </p:spPr>
      </p:pic>
      <p:pic>
        <p:nvPicPr>
          <p:cNvPr id="6" name="Picture 5">
            <a:extLst>
              <a:ext uri="{FF2B5EF4-FFF2-40B4-BE49-F238E27FC236}">
                <a16:creationId xmlns:a16="http://schemas.microsoft.com/office/drawing/2014/main" id="{A2D0B10C-B690-A566-4710-A4A15EDA326B}"/>
              </a:ext>
            </a:extLst>
          </p:cNvPr>
          <p:cNvPicPr>
            <a:picLocks noChangeAspect="1"/>
          </p:cNvPicPr>
          <p:nvPr/>
        </p:nvPicPr>
        <p:blipFill rotWithShape="1">
          <a:blip r:embed="rId3"/>
          <a:srcRect l="6383" t="3427" b="1415"/>
          <a:stretch/>
        </p:blipFill>
        <p:spPr>
          <a:xfrm>
            <a:off x="6446289" y="1829541"/>
            <a:ext cx="2590849" cy="5181582"/>
          </a:xfrm>
          <a:prstGeom prst="rect">
            <a:avLst/>
          </a:prstGeom>
        </p:spPr>
      </p:pic>
    </p:spTree>
    <p:extLst>
      <p:ext uri="{BB962C8B-B14F-4D97-AF65-F5344CB8AC3E}">
        <p14:creationId xmlns:p14="http://schemas.microsoft.com/office/powerpoint/2010/main" val="378227087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a:blip r:embed="rId2"/>
          <a:stretch>
            <a:fillRect/>
          </a:stretch>
        </p:blipFill>
        <p:spPr>
          <a:xfrm>
            <a:off x="195044" y="838268"/>
            <a:ext cx="8913454" cy="5554761"/>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sz="2800" b="1" kern="0">
                <a:solidFill>
                  <a:srgbClr val="0070C0"/>
                </a:solidFill>
                <a:latin typeface="Book Antiqua" panose="02040602050305030304" pitchFamily="18" charset="0"/>
              </a:rPr>
              <a:t>MUSCLES OF GLUTEAL REGION</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spTree>
    <p:extLst>
      <p:ext uri="{BB962C8B-B14F-4D97-AF65-F5344CB8AC3E}">
        <p14:creationId xmlns:p14="http://schemas.microsoft.com/office/powerpoint/2010/main" val="10930516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FIBULARIS LONGUS and BRAVIS</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101872" y="2458508"/>
            <a:ext cx="6217692" cy="4170807"/>
          </a:xfrm>
        </p:spPr>
        <p:txBody>
          <a:bodyPr/>
          <a:lstStyle/>
          <a:p>
            <a:pPr eaLnBrk="1" hangingPunct="1">
              <a:buFontTx/>
              <a:buNone/>
              <a:defRPr/>
            </a:pPr>
            <a:r>
              <a:rPr lang="en-GB" sz="1800" dirty="0"/>
              <a:t>- Distal to the superior fibular retinaculum, the common</a:t>
            </a:r>
          </a:p>
          <a:p>
            <a:pPr eaLnBrk="1" hangingPunct="1">
              <a:buFontTx/>
              <a:buNone/>
              <a:defRPr/>
            </a:pPr>
            <a:r>
              <a:rPr lang="en-GB" sz="1800" dirty="0"/>
              <a:t>  sheath shared by the fibular muscles splits to extend</a:t>
            </a:r>
          </a:p>
          <a:p>
            <a:pPr eaLnBrk="1" hangingPunct="1">
              <a:buFontTx/>
              <a:buNone/>
              <a:defRPr/>
            </a:pPr>
            <a:r>
              <a:rPr lang="en-GB" sz="1800" dirty="0"/>
              <a:t>  through separate compartments deep to the inferior fibular</a:t>
            </a:r>
          </a:p>
          <a:p>
            <a:pPr eaLnBrk="1" hangingPunct="1">
              <a:buFontTx/>
              <a:buNone/>
              <a:defRPr/>
            </a:pPr>
            <a:r>
              <a:rPr lang="en-GB" sz="1800" dirty="0"/>
              <a:t>  retinaculum.</a:t>
            </a:r>
          </a:p>
          <a:p>
            <a:pPr eaLnBrk="1" hangingPunct="1">
              <a:buFontTx/>
              <a:buNone/>
              <a:defRPr/>
            </a:pPr>
            <a:r>
              <a:rPr lang="en-GB" sz="1800" dirty="0"/>
              <a:t>  The FL passes through the inferior compartment—inferior</a:t>
            </a:r>
          </a:p>
          <a:p>
            <a:pPr eaLnBrk="1" hangingPunct="1">
              <a:buFontTx/>
              <a:buNone/>
              <a:defRPr/>
            </a:pPr>
            <a:r>
              <a:rPr lang="en-GB" sz="1800" dirty="0"/>
              <a:t>  to the fibular trochlea on the calcaneus—and enters a</a:t>
            </a:r>
          </a:p>
          <a:p>
            <a:pPr eaLnBrk="1" hangingPunct="1">
              <a:buFontTx/>
              <a:buNone/>
              <a:defRPr/>
            </a:pPr>
            <a:r>
              <a:rPr lang="en-GB" sz="1800" dirty="0"/>
              <a:t>  groove on the antero-inferior aspect of the cuboid bone.</a:t>
            </a:r>
          </a:p>
          <a:p>
            <a:pPr eaLnBrk="1" hangingPunct="1">
              <a:buFontTx/>
              <a:buNone/>
              <a:defRPr/>
            </a:pPr>
            <a:r>
              <a:rPr lang="en-GB" sz="1800" dirty="0"/>
              <a:t>  It then crosses the sole of the foot, running obliquely and</a:t>
            </a:r>
          </a:p>
          <a:p>
            <a:pPr eaLnBrk="1" hangingPunct="1">
              <a:buFontTx/>
              <a:buNone/>
              <a:defRPr/>
            </a:pPr>
            <a:r>
              <a:rPr lang="en-GB" sz="1800" dirty="0"/>
              <a:t>  distally to reach its attachment to the 1st metatarsal and</a:t>
            </a:r>
          </a:p>
          <a:p>
            <a:pPr eaLnBrk="1" hangingPunct="1">
              <a:buFontTx/>
              <a:buNone/>
              <a:defRPr/>
            </a:pPr>
            <a:r>
              <a:rPr lang="en-GB" sz="1800" dirty="0"/>
              <a:t>  1st (medial) cuneiform bones.</a:t>
            </a:r>
          </a:p>
          <a:p>
            <a:pPr eaLnBrk="1" hangingPunct="1">
              <a:buFontTx/>
              <a:buNone/>
              <a:defRPr/>
            </a:pPr>
            <a:r>
              <a:rPr lang="en-GB" sz="1800" dirty="0"/>
              <a:t>- When a person stands on one foot, the FL helps steady</a:t>
            </a:r>
          </a:p>
          <a:p>
            <a:pPr eaLnBrk="1" hangingPunct="1">
              <a:buFontTx/>
              <a:buNone/>
              <a:defRPr/>
            </a:pPr>
            <a:r>
              <a:rPr lang="en-GB" sz="1800" dirty="0"/>
              <a:t>  the leg on the foot. </a:t>
            </a:r>
            <a:endParaRPr lang="en-GB" altLang="en-US" sz="1800" b="1"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E4E39923-27FB-0D08-76EE-CB97180C031B}"/>
              </a:ext>
            </a:extLst>
          </p:cNvPr>
          <p:cNvPicPr>
            <a:picLocks noChangeAspect="1"/>
          </p:cNvPicPr>
          <p:nvPr/>
        </p:nvPicPr>
        <p:blipFill rotWithShape="1">
          <a:blip r:embed="rId2"/>
          <a:srcRect b="87897"/>
          <a:stretch/>
        </p:blipFill>
        <p:spPr>
          <a:xfrm>
            <a:off x="61030" y="464690"/>
            <a:ext cx="9021940" cy="488324"/>
          </a:xfrm>
          <a:prstGeom prst="rect">
            <a:avLst/>
          </a:prstGeom>
        </p:spPr>
      </p:pic>
      <p:pic>
        <p:nvPicPr>
          <p:cNvPr id="5" name="Picture 4">
            <a:extLst>
              <a:ext uri="{FF2B5EF4-FFF2-40B4-BE49-F238E27FC236}">
                <a16:creationId xmlns:a16="http://schemas.microsoft.com/office/drawing/2014/main" id="{9A8E3F95-24E9-6151-A603-E886A09435B1}"/>
              </a:ext>
            </a:extLst>
          </p:cNvPr>
          <p:cNvPicPr>
            <a:picLocks noChangeAspect="1"/>
          </p:cNvPicPr>
          <p:nvPr/>
        </p:nvPicPr>
        <p:blipFill rotWithShape="1">
          <a:blip r:embed="rId2"/>
          <a:srcRect t="67151" b="743"/>
          <a:stretch/>
        </p:blipFill>
        <p:spPr>
          <a:xfrm>
            <a:off x="45742" y="838268"/>
            <a:ext cx="9021940" cy="1295365"/>
          </a:xfrm>
          <a:prstGeom prst="rect">
            <a:avLst/>
          </a:prstGeom>
        </p:spPr>
      </p:pic>
      <p:pic>
        <p:nvPicPr>
          <p:cNvPr id="6" name="Picture 5">
            <a:extLst>
              <a:ext uri="{FF2B5EF4-FFF2-40B4-BE49-F238E27FC236}">
                <a16:creationId xmlns:a16="http://schemas.microsoft.com/office/drawing/2014/main" id="{A2D0B10C-B690-A566-4710-A4A15EDA326B}"/>
              </a:ext>
            </a:extLst>
          </p:cNvPr>
          <p:cNvPicPr>
            <a:picLocks noChangeAspect="1"/>
          </p:cNvPicPr>
          <p:nvPr/>
        </p:nvPicPr>
        <p:blipFill rotWithShape="1">
          <a:blip r:embed="rId3"/>
          <a:srcRect l="6383" t="3427" b="1415"/>
          <a:stretch/>
        </p:blipFill>
        <p:spPr>
          <a:xfrm>
            <a:off x="6446289" y="1829541"/>
            <a:ext cx="2590849" cy="5181582"/>
          </a:xfrm>
          <a:prstGeom prst="rect">
            <a:avLst/>
          </a:prstGeom>
        </p:spPr>
      </p:pic>
    </p:spTree>
    <p:extLst>
      <p:ext uri="{BB962C8B-B14F-4D97-AF65-F5344CB8AC3E}">
        <p14:creationId xmlns:p14="http://schemas.microsoft.com/office/powerpoint/2010/main" val="1049315315"/>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54883" y="-38548"/>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 FIBULARIS LONGUS and BRAVIS</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71204" y="2677819"/>
            <a:ext cx="6217692" cy="3485026"/>
          </a:xfrm>
        </p:spPr>
        <p:txBody>
          <a:bodyPr/>
          <a:lstStyle/>
          <a:p>
            <a:pPr eaLnBrk="1" hangingPunct="1">
              <a:buFontTx/>
              <a:buNone/>
              <a:defRPr/>
            </a:pPr>
            <a:r>
              <a:rPr lang="en-GB" sz="1800" dirty="0"/>
              <a:t>- The tendon of the FB traverses the superior compartment</a:t>
            </a:r>
          </a:p>
          <a:p>
            <a:pPr eaLnBrk="1" hangingPunct="1">
              <a:buFontTx/>
              <a:buNone/>
              <a:defRPr/>
            </a:pPr>
            <a:r>
              <a:rPr lang="en-GB" sz="1800" dirty="0"/>
              <a:t>  of the inferior fibular retinaculum, passing superior to the</a:t>
            </a:r>
          </a:p>
          <a:p>
            <a:pPr eaLnBrk="1" hangingPunct="1">
              <a:buFontTx/>
              <a:buNone/>
              <a:defRPr/>
            </a:pPr>
            <a:r>
              <a:rPr lang="en-GB" sz="1800" dirty="0"/>
              <a:t>  fibular trochlea of the calcaneus; it can be easily traced to</a:t>
            </a:r>
          </a:p>
          <a:p>
            <a:pPr eaLnBrk="1" hangingPunct="1">
              <a:buFontTx/>
              <a:buNone/>
              <a:defRPr/>
            </a:pPr>
            <a:r>
              <a:rPr lang="en-GB" sz="1800" dirty="0"/>
              <a:t>  its distal attachment to the base of the 5th metatarsal </a:t>
            </a:r>
          </a:p>
          <a:p>
            <a:pPr eaLnBrk="1" hangingPunct="1">
              <a:buFontTx/>
              <a:buNone/>
              <a:defRPr/>
            </a:pPr>
            <a:endParaRPr lang="en-GB" sz="1800" dirty="0"/>
          </a:p>
          <a:p>
            <a:pPr eaLnBrk="1" hangingPunct="1">
              <a:buFontTx/>
              <a:buNone/>
              <a:defRPr/>
            </a:pPr>
            <a:r>
              <a:rPr lang="en-GB" altLang="en-US" sz="1800" b="1" dirty="0">
                <a:effectLst>
                  <a:outerShdw blurRad="38100" dist="38100" dir="2700000" algn="tl">
                    <a:srgbClr val="C0C0C0"/>
                  </a:outerShdw>
                </a:effectLst>
              </a:rPr>
              <a:t>- </a:t>
            </a:r>
            <a:r>
              <a:rPr lang="en-GB" sz="1800" dirty="0"/>
              <a:t>The tendon of the fibularis tertius, a slip of muscle from</a:t>
            </a:r>
          </a:p>
          <a:p>
            <a:pPr eaLnBrk="1" hangingPunct="1">
              <a:buFontTx/>
              <a:buNone/>
              <a:defRPr/>
            </a:pPr>
            <a:r>
              <a:rPr lang="en-GB" sz="1800" dirty="0"/>
              <a:t>  the extensor digitorum longus, often merges with the</a:t>
            </a:r>
          </a:p>
          <a:p>
            <a:pPr eaLnBrk="1" hangingPunct="1">
              <a:buFontTx/>
              <a:buNone/>
              <a:defRPr/>
            </a:pPr>
            <a:r>
              <a:rPr lang="en-GB" sz="1800" dirty="0"/>
              <a:t>  tendon of the FB. Occasionally, however, the fibularis</a:t>
            </a:r>
          </a:p>
          <a:p>
            <a:pPr eaLnBrk="1" hangingPunct="1">
              <a:buFontTx/>
              <a:buNone/>
              <a:defRPr/>
            </a:pPr>
            <a:r>
              <a:rPr lang="en-GB" sz="1800" dirty="0"/>
              <a:t>  tertius passes anteriorly to attach directly to the proximal</a:t>
            </a:r>
          </a:p>
          <a:p>
            <a:pPr eaLnBrk="1" hangingPunct="1">
              <a:buFontTx/>
              <a:buNone/>
              <a:defRPr/>
            </a:pPr>
            <a:r>
              <a:rPr lang="en-GB" sz="1800" dirty="0"/>
              <a:t>  phalanx of the 5th digit.</a:t>
            </a:r>
            <a:endParaRPr lang="en-GB" altLang="en-US" sz="1800" b="1"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E4E39923-27FB-0D08-76EE-CB97180C031B}"/>
              </a:ext>
            </a:extLst>
          </p:cNvPr>
          <p:cNvPicPr>
            <a:picLocks noChangeAspect="1"/>
          </p:cNvPicPr>
          <p:nvPr/>
        </p:nvPicPr>
        <p:blipFill rotWithShape="1">
          <a:blip r:embed="rId2"/>
          <a:srcRect b="87897"/>
          <a:stretch/>
        </p:blipFill>
        <p:spPr>
          <a:xfrm>
            <a:off x="61030" y="464690"/>
            <a:ext cx="9021940" cy="488324"/>
          </a:xfrm>
          <a:prstGeom prst="rect">
            <a:avLst/>
          </a:prstGeom>
        </p:spPr>
      </p:pic>
      <p:pic>
        <p:nvPicPr>
          <p:cNvPr id="5" name="Picture 4">
            <a:extLst>
              <a:ext uri="{FF2B5EF4-FFF2-40B4-BE49-F238E27FC236}">
                <a16:creationId xmlns:a16="http://schemas.microsoft.com/office/drawing/2014/main" id="{9A8E3F95-24E9-6151-A603-E886A09435B1}"/>
              </a:ext>
            </a:extLst>
          </p:cNvPr>
          <p:cNvPicPr>
            <a:picLocks noChangeAspect="1"/>
          </p:cNvPicPr>
          <p:nvPr/>
        </p:nvPicPr>
        <p:blipFill rotWithShape="1">
          <a:blip r:embed="rId2"/>
          <a:srcRect t="67151" b="743"/>
          <a:stretch/>
        </p:blipFill>
        <p:spPr>
          <a:xfrm>
            <a:off x="45742" y="838268"/>
            <a:ext cx="9021940" cy="1295365"/>
          </a:xfrm>
          <a:prstGeom prst="rect">
            <a:avLst/>
          </a:prstGeom>
        </p:spPr>
      </p:pic>
      <p:pic>
        <p:nvPicPr>
          <p:cNvPr id="6" name="Picture 5">
            <a:extLst>
              <a:ext uri="{FF2B5EF4-FFF2-40B4-BE49-F238E27FC236}">
                <a16:creationId xmlns:a16="http://schemas.microsoft.com/office/drawing/2014/main" id="{A2D0B10C-B690-A566-4710-A4A15EDA326B}"/>
              </a:ext>
            </a:extLst>
          </p:cNvPr>
          <p:cNvPicPr>
            <a:picLocks noChangeAspect="1"/>
          </p:cNvPicPr>
          <p:nvPr/>
        </p:nvPicPr>
        <p:blipFill rotWithShape="1">
          <a:blip r:embed="rId3"/>
          <a:srcRect l="6383" t="3427" b="1415"/>
          <a:stretch/>
        </p:blipFill>
        <p:spPr>
          <a:xfrm>
            <a:off x="6446289" y="1829541"/>
            <a:ext cx="2590849" cy="5181582"/>
          </a:xfrm>
          <a:prstGeom prst="rect">
            <a:avLst/>
          </a:prstGeom>
        </p:spPr>
      </p:pic>
    </p:spTree>
    <p:extLst>
      <p:ext uri="{BB962C8B-B14F-4D97-AF65-F5344CB8AC3E}">
        <p14:creationId xmlns:p14="http://schemas.microsoft.com/office/powerpoint/2010/main" val="282716141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POSTERIOR COMPARTMENT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914466"/>
            <a:ext cx="5486376" cy="5727716"/>
          </a:xfrm>
        </p:spPr>
        <p:txBody>
          <a:bodyPr/>
          <a:lstStyle/>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POSTERIOR COMPARTMENT:</a:t>
            </a:r>
          </a:p>
          <a:p>
            <a:pPr eaLnBrk="1" hangingPunct="1">
              <a:buFontTx/>
              <a:buNone/>
              <a:defRPr/>
            </a:pPr>
            <a:r>
              <a:rPr lang="en-GB" altLang="en-US" sz="1800" b="1" i="1" dirty="0">
                <a:solidFill>
                  <a:srgbClr val="FF0000"/>
                </a:solidFill>
                <a:effectLst>
                  <a:outerShdw blurRad="38100" dist="38100" dir="2700000" algn="tl">
                    <a:srgbClr val="C0C0C0"/>
                  </a:outerShdw>
                </a:effectLst>
              </a:rPr>
              <a:t>   Superficial layer (“calf” muscles)</a:t>
            </a:r>
          </a:p>
          <a:p>
            <a:pPr eaLnBrk="1" hangingPunct="1">
              <a:buFontTx/>
              <a:buNone/>
              <a:defRPr/>
            </a:pPr>
            <a:r>
              <a:rPr lang="en-GB" altLang="en-US" sz="1800" b="1" i="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triceps </a:t>
            </a:r>
            <a:r>
              <a:rPr lang="en-GB" altLang="en-US" sz="1800" b="1" dirty="0" err="1">
                <a:effectLst>
                  <a:outerShdw blurRad="38100" dist="38100" dir="2700000" algn="tl">
                    <a:srgbClr val="C0C0C0"/>
                  </a:outerShdw>
                </a:effectLst>
              </a:rPr>
              <a:t>surae</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plantaris</a:t>
            </a:r>
          </a:p>
          <a:p>
            <a:pPr eaLnBrk="1" hangingPunct="1">
              <a:buFontTx/>
              <a:buNone/>
              <a:defRPr/>
            </a:pPr>
            <a:r>
              <a:rPr lang="en-GB" altLang="en-US" sz="1800" b="1" i="1" dirty="0">
                <a:solidFill>
                  <a:srgbClr val="FF0000"/>
                </a:solidFill>
                <a:effectLst>
                  <a:outerShdw blurRad="38100" dist="38100" dir="2700000" algn="tl">
                    <a:srgbClr val="C0C0C0"/>
                  </a:outerShdw>
                </a:effectLst>
              </a:rPr>
              <a:t>   Deep layer</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popliteus</a:t>
            </a:r>
          </a:p>
          <a:p>
            <a:pPr eaLnBrk="1" hangingPunct="1">
              <a:buFontTx/>
              <a:buNone/>
              <a:defRPr/>
            </a:pPr>
            <a:r>
              <a:rPr lang="en-GB" altLang="en-US" sz="1800" b="1" dirty="0">
                <a:effectLst>
                  <a:outerShdw blurRad="38100" dist="38100" dir="2700000" algn="tl">
                    <a:srgbClr val="C0C0C0"/>
                  </a:outerShdw>
                </a:effectLst>
              </a:rPr>
              <a:t>     - m. flexor digitorum longus</a:t>
            </a:r>
          </a:p>
          <a:p>
            <a:pPr eaLnBrk="1" hangingPunct="1">
              <a:buFontTx/>
              <a:buNone/>
              <a:defRPr/>
            </a:pPr>
            <a:r>
              <a:rPr lang="en-GB" altLang="en-US" sz="1800" b="1" dirty="0">
                <a:effectLst>
                  <a:outerShdw blurRad="38100" dist="38100" dir="2700000" algn="tl">
                    <a:srgbClr val="C0C0C0"/>
                  </a:outerShdw>
                </a:effectLst>
              </a:rPr>
              <a:t>     - m. flexor hallucis longus</a:t>
            </a:r>
          </a:p>
          <a:p>
            <a:pPr eaLnBrk="1" hangingPunct="1">
              <a:buNone/>
              <a:defRPr/>
            </a:pPr>
            <a:r>
              <a:rPr lang="en-GB" altLang="en-US" sz="1800" b="1" dirty="0">
                <a:effectLst>
                  <a:outerShdw blurRad="38100" dist="38100" dir="2700000" algn="tl">
                    <a:srgbClr val="C0C0C0"/>
                  </a:outerShdw>
                </a:effectLst>
              </a:rPr>
              <a:t>     - m. tibialis posterior</a:t>
            </a:r>
          </a:p>
          <a:p>
            <a:pPr eaLnBrk="1" hangingPunct="1">
              <a:buFontTx/>
              <a:buNone/>
              <a:defRPr/>
            </a:pPr>
            <a:endParaRPr lang="en-GB" altLang="en-US" sz="1800" b="1"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126B0FE3-C095-28B9-5F7F-074EA0C19DC5}"/>
              </a:ext>
            </a:extLst>
          </p:cNvPr>
          <p:cNvPicPr>
            <a:picLocks noChangeAspect="1"/>
          </p:cNvPicPr>
          <p:nvPr/>
        </p:nvPicPr>
        <p:blipFill>
          <a:blip r:embed="rId3"/>
          <a:stretch>
            <a:fillRect/>
          </a:stretch>
        </p:blipFill>
        <p:spPr>
          <a:xfrm>
            <a:off x="3886218" y="621492"/>
            <a:ext cx="2568163" cy="6190964"/>
          </a:xfrm>
          <a:prstGeom prst="rect">
            <a:avLst/>
          </a:prstGeom>
        </p:spPr>
      </p:pic>
      <p:pic>
        <p:nvPicPr>
          <p:cNvPr id="5" name="Picture 4">
            <a:extLst>
              <a:ext uri="{FF2B5EF4-FFF2-40B4-BE49-F238E27FC236}">
                <a16:creationId xmlns:a16="http://schemas.microsoft.com/office/drawing/2014/main" id="{355CD42F-6E4F-0E99-0A52-4D5337C88F84}"/>
              </a:ext>
            </a:extLst>
          </p:cNvPr>
          <p:cNvPicPr>
            <a:picLocks noChangeAspect="1"/>
          </p:cNvPicPr>
          <p:nvPr/>
        </p:nvPicPr>
        <p:blipFill>
          <a:blip r:embed="rId4"/>
          <a:stretch>
            <a:fillRect/>
          </a:stretch>
        </p:blipFill>
        <p:spPr>
          <a:xfrm>
            <a:off x="6575837" y="621492"/>
            <a:ext cx="2568163" cy="6142252"/>
          </a:xfrm>
          <a:prstGeom prst="rect">
            <a:avLst/>
          </a:prstGeom>
        </p:spPr>
      </p:pic>
    </p:spTree>
    <p:extLst>
      <p:ext uri="{BB962C8B-B14F-4D97-AF65-F5344CB8AC3E}">
        <p14:creationId xmlns:p14="http://schemas.microsoft.com/office/powerpoint/2010/main" val="1103201071"/>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034234"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POSTERIOR COMPARTMENT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914466"/>
            <a:ext cx="5486376" cy="5727716"/>
          </a:xfrm>
        </p:spPr>
        <p:txBody>
          <a:bodyPr/>
          <a:lstStyle/>
          <a:p>
            <a:pPr eaLnBrk="1" hangingPunct="1">
              <a:buFontTx/>
              <a:buNone/>
              <a:defRPr/>
            </a:pPr>
            <a:endParaRPr lang="en-GB" altLang="en-US" sz="1800" b="1" dirty="0">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POSTERIOR COMPARTMENT:</a:t>
            </a:r>
          </a:p>
          <a:p>
            <a:pPr eaLnBrk="1" hangingPunct="1">
              <a:buFontTx/>
              <a:buNone/>
              <a:defRPr/>
            </a:pPr>
            <a:r>
              <a:rPr lang="en-GB" altLang="en-US" sz="1800" b="1" i="1" dirty="0">
                <a:solidFill>
                  <a:srgbClr val="FF0000"/>
                </a:solidFill>
                <a:effectLst>
                  <a:outerShdw blurRad="38100" dist="38100" dir="2700000" algn="tl">
                    <a:srgbClr val="C0C0C0"/>
                  </a:outerShdw>
                </a:effectLst>
              </a:rPr>
              <a:t>   Superficial layer (“calf” muscles)</a:t>
            </a:r>
          </a:p>
          <a:p>
            <a:pPr eaLnBrk="1" hangingPunct="1">
              <a:buFontTx/>
              <a:buNone/>
              <a:defRPr/>
            </a:pPr>
            <a:r>
              <a:rPr lang="en-GB" altLang="en-US" sz="1800" b="1" i="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triceps </a:t>
            </a:r>
            <a:r>
              <a:rPr lang="en-GB" altLang="en-US" sz="1800" b="1" dirty="0" err="1">
                <a:effectLst>
                  <a:outerShdw blurRad="38100" dist="38100" dir="2700000" algn="tl">
                    <a:srgbClr val="C0C0C0"/>
                  </a:outerShdw>
                </a:effectLst>
              </a:rPr>
              <a:t>surae</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plantaris</a:t>
            </a:r>
          </a:p>
          <a:p>
            <a:pPr eaLnBrk="1" hangingPunct="1">
              <a:buFontTx/>
              <a:buNone/>
              <a:defRPr/>
            </a:pPr>
            <a:r>
              <a:rPr lang="en-GB" altLang="en-US" sz="1800" b="1" i="1" dirty="0">
                <a:solidFill>
                  <a:srgbClr val="FF0000"/>
                </a:solidFill>
                <a:effectLst>
                  <a:outerShdw blurRad="38100" dist="38100" dir="2700000" algn="tl">
                    <a:srgbClr val="C0C0C0"/>
                  </a:outerShdw>
                </a:effectLst>
              </a:rPr>
              <a:t>   Deep layer</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popliteus</a:t>
            </a:r>
          </a:p>
          <a:p>
            <a:pPr eaLnBrk="1" hangingPunct="1">
              <a:buFontTx/>
              <a:buNone/>
              <a:defRPr/>
            </a:pPr>
            <a:r>
              <a:rPr lang="en-GB" altLang="en-US" sz="1800" b="1" dirty="0">
                <a:effectLst>
                  <a:outerShdw blurRad="38100" dist="38100" dir="2700000" algn="tl">
                    <a:srgbClr val="C0C0C0"/>
                  </a:outerShdw>
                </a:effectLst>
              </a:rPr>
              <a:t>     - m. flexor digitorum longus</a:t>
            </a:r>
          </a:p>
          <a:p>
            <a:pPr eaLnBrk="1" hangingPunct="1">
              <a:buFontTx/>
              <a:buNone/>
              <a:defRPr/>
            </a:pPr>
            <a:r>
              <a:rPr lang="en-GB" altLang="en-US" sz="1800" b="1" dirty="0">
                <a:effectLst>
                  <a:outerShdw blurRad="38100" dist="38100" dir="2700000" algn="tl">
                    <a:srgbClr val="C0C0C0"/>
                  </a:outerShdw>
                </a:effectLst>
              </a:rPr>
              <a:t>     - m. flexor hallucis longus</a:t>
            </a:r>
          </a:p>
          <a:p>
            <a:pPr eaLnBrk="1" hangingPunct="1">
              <a:buNone/>
              <a:defRPr/>
            </a:pPr>
            <a:r>
              <a:rPr lang="en-GB" altLang="en-US" sz="1800" b="1" dirty="0">
                <a:effectLst>
                  <a:outerShdw blurRad="38100" dist="38100" dir="2700000" algn="tl">
                    <a:srgbClr val="C0C0C0"/>
                  </a:outerShdw>
                </a:effectLst>
              </a:rPr>
              <a:t>     - m. tibialis posterior</a:t>
            </a:r>
          </a:p>
          <a:p>
            <a:pPr eaLnBrk="1" hangingPunct="1">
              <a:buFontTx/>
              <a:buNone/>
              <a:defRPr/>
            </a:pPr>
            <a:endParaRPr lang="en-GB" altLang="en-US" sz="1800" b="1" dirty="0">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92322680-9AAB-8220-C246-91BAF5B1D893}"/>
              </a:ext>
            </a:extLst>
          </p:cNvPr>
          <p:cNvPicPr>
            <a:picLocks noChangeAspect="1"/>
          </p:cNvPicPr>
          <p:nvPr/>
        </p:nvPicPr>
        <p:blipFill>
          <a:blip r:embed="rId2"/>
          <a:stretch>
            <a:fillRect/>
          </a:stretch>
        </p:blipFill>
        <p:spPr>
          <a:xfrm>
            <a:off x="3954312" y="553274"/>
            <a:ext cx="5128704" cy="6088908"/>
          </a:xfrm>
          <a:prstGeom prst="rect">
            <a:avLst/>
          </a:prstGeom>
        </p:spPr>
      </p:pic>
    </p:spTree>
    <p:extLst>
      <p:ext uri="{BB962C8B-B14F-4D97-AF65-F5344CB8AC3E}">
        <p14:creationId xmlns:p14="http://schemas.microsoft.com/office/powerpoint/2010/main" val="354808755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5742" y="381209"/>
            <a:ext cx="9021940" cy="488324"/>
          </a:xfrm>
          <a:prstGeom prst="rect">
            <a:avLst/>
          </a:prstGeom>
        </p:spPr>
      </p:pic>
      <p:graphicFrame>
        <p:nvGraphicFramePr>
          <p:cNvPr id="5" name="Table 5">
            <a:extLst>
              <a:ext uri="{FF2B5EF4-FFF2-40B4-BE49-F238E27FC236}">
                <a16:creationId xmlns:a16="http://schemas.microsoft.com/office/drawing/2014/main" id="{63BFB15F-A7CD-6068-887F-B27810AFD9D8}"/>
              </a:ext>
            </a:extLst>
          </p:cNvPr>
          <p:cNvGraphicFramePr>
            <a:graphicFrameLocks noGrp="1"/>
          </p:cNvGraphicFramePr>
          <p:nvPr>
            <p:extLst>
              <p:ext uri="{D42A27DB-BD31-4B8C-83A1-F6EECF244321}">
                <p14:modId xmlns:p14="http://schemas.microsoft.com/office/powerpoint/2010/main" val="3611341410"/>
              </p:ext>
            </p:extLst>
          </p:nvPr>
        </p:nvGraphicFramePr>
        <p:xfrm>
          <a:off x="40718" y="762070"/>
          <a:ext cx="8874568" cy="365760"/>
        </p:xfrm>
        <a:graphic>
          <a:graphicData uri="http://schemas.openxmlformats.org/drawingml/2006/table">
            <a:tbl>
              <a:tblPr firstRow="1" bandRow="1">
                <a:tableStyleId>{5C22544A-7EE6-4342-B048-85BDC9FD1C3A}</a:tableStyleId>
              </a:tblPr>
              <a:tblGrid>
                <a:gridCol w="1615446">
                  <a:extLst>
                    <a:ext uri="{9D8B030D-6E8A-4147-A177-3AD203B41FA5}">
                      <a16:colId xmlns:a16="http://schemas.microsoft.com/office/drawing/2014/main" val="1360570345"/>
                    </a:ext>
                  </a:extLst>
                </a:gridCol>
                <a:gridCol w="2209742">
                  <a:extLst>
                    <a:ext uri="{9D8B030D-6E8A-4147-A177-3AD203B41FA5}">
                      <a16:colId xmlns:a16="http://schemas.microsoft.com/office/drawing/2014/main" val="816688395"/>
                    </a:ext>
                  </a:extLst>
                </a:gridCol>
                <a:gridCol w="2057346">
                  <a:extLst>
                    <a:ext uri="{9D8B030D-6E8A-4147-A177-3AD203B41FA5}">
                      <a16:colId xmlns:a16="http://schemas.microsoft.com/office/drawing/2014/main" val="300091297"/>
                    </a:ext>
                  </a:extLst>
                </a:gridCol>
                <a:gridCol w="1219168">
                  <a:extLst>
                    <a:ext uri="{9D8B030D-6E8A-4147-A177-3AD203B41FA5}">
                      <a16:colId xmlns:a16="http://schemas.microsoft.com/office/drawing/2014/main" val="831337879"/>
                    </a:ext>
                  </a:extLst>
                </a:gridCol>
                <a:gridCol w="1772866">
                  <a:extLst>
                    <a:ext uri="{9D8B030D-6E8A-4147-A177-3AD203B41FA5}">
                      <a16:colId xmlns:a16="http://schemas.microsoft.com/office/drawing/2014/main" val="2198227408"/>
                    </a:ext>
                  </a:extLst>
                </a:gridCol>
              </a:tblGrid>
              <a:tr h="0">
                <a:tc>
                  <a:txBody>
                    <a:bodyPr/>
                    <a:lstStyle/>
                    <a:p>
                      <a:r>
                        <a:rPr lang="en-GB" sz="1200" dirty="0">
                          <a:solidFill>
                            <a:schemeClr val="tx1"/>
                          </a:solidFill>
                        </a:rPr>
                        <a:t>Triceps </a:t>
                      </a:r>
                      <a:r>
                        <a:rPr lang="en-GB" sz="1200" dirty="0" err="1">
                          <a:solidFill>
                            <a:schemeClr val="tx1"/>
                          </a:solidFill>
                        </a:rPr>
                        <a:t>Surae</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2059123850"/>
                  </a:ext>
                </a:extLst>
              </a:tr>
            </a:tbl>
          </a:graphicData>
        </a:graphic>
      </p:graphicFrame>
      <p:graphicFrame>
        <p:nvGraphicFramePr>
          <p:cNvPr id="6" name="Table 6">
            <a:extLst>
              <a:ext uri="{FF2B5EF4-FFF2-40B4-BE49-F238E27FC236}">
                <a16:creationId xmlns:a16="http://schemas.microsoft.com/office/drawing/2014/main" id="{96C4ED6C-D7F1-4944-DE19-E0A6570B1B1C}"/>
              </a:ext>
            </a:extLst>
          </p:cNvPr>
          <p:cNvGraphicFramePr>
            <a:graphicFrameLocks noGrp="1"/>
          </p:cNvGraphicFramePr>
          <p:nvPr>
            <p:extLst>
              <p:ext uri="{D42A27DB-BD31-4B8C-83A1-F6EECF244321}">
                <p14:modId xmlns:p14="http://schemas.microsoft.com/office/powerpoint/2010/main" val="895468938"/>
              </p:ext>
            </p:extLst>
          </p:nvPr>
        </p:nvGraphicFramePr>
        <p:xfrm>
          <a:off x="40718" y="1143060"/>
          <a:ext cx="8854185" cy="1249680"/>
        </p:xfrm>
        <a:graphic>
          <a:graphicData uri="http://schemas.openxmlformats.org/drawingml/2006/table">
            <a:tbl>
              <a:tblPr firstRow="1" bandRow="1">
                <a:tableStyleId>{5C22544A-7EE6-4342-B048-85BDC9FD1C3A}</a:tableStyleId>
              </a:tblPr>
              <a:tblGrid>
                <a:gridCol w="1615374">
                  <a:extLst>
                    <a:ext uri="{9D8B030D-6E8A-4147-A177-3AD203B41FA5}">
                      <a16:colId xmlns:a16="http://schemas.microsoft.com/office/drawing/2014/main" val="3048377451"/>
                    </a:ext>
                  </a:extLst>
                </a:gridCol>
                <a:gridCol w="2209742">
                  <a:extLst>
                    <a:ext uri="{9D8B030D-6E8A-4147-A177-3AD203B41FA5}">
                      <a16:colId xmlns:a16="http://schemas.microsoft.com/office/drawing/2014/main" val="747968058"/>
                    </a:ext>
                  </a:extLst>
                </a:gridCol>
                <a:gridCol w="2057346">
                  <a:extLst>
                    <a:ext uri="{9D8B030D-6E8A-4147-A177-3AD203B41FA5}">
                      <a16:colId xmlns:a16="http://schemas.microsoft.com/office/drawing/2014/main" val="1545812815"/>
                    </a:ext>
                  </a:extLst>
                </a:gridCol>
                <a:gridCol w="1219168">
                  <a:extLst>
                    <a:ext uri="{9D8B030D-6E8A-4147-A177-3AD203B41FA5}">
                      <a16:colId xmlns:a16="http://schemas.microsoft.com/office/drawing/2014/main" val="2347569136"/>
                    </a:ext>
                  </a:extLst>
                </a:gridCol>
                <a:gridCol w="1752555">
                  <a:extLst>
                    <a:ext uri="{9D8B030D-6E8A-4147-A177-3AD203B41FA5}">
                      <a16:colId xmlns:a16="http://schemas.microsoft.com/office/drawing/2014/main" val="81839528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Gastrocnemius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(superficial)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Lateral head: </a:t>
                      </a:r>
                      <a:br>
                        <a:rPr lang="en-GB" sz="1000" b="1" dirty="0">
                          <a:solidFill>
                            <a:schemeClr val="tx1"/>
                          </a:solidFill>
                        </a:rPr>
                      </a:br>
                      <a:r>
                        <a:rPr lang="en-GB" sz="1000" b="1" dirty="0">
                          <a:solidFill>
                            <a:schemeClr val="tx1"/>
                          </a:solidFill>
                        </a:rPr>
                        <a:t>     </a:t>
                      </a:r>
                      <a:r>
                        <a:rPr lang="en-GB" sz="1000" b="1" dirty="0" err="1">
                          <a:solidFill>
                            <a:schemeClr val="tx1"/>
                          </a:solidFill>
                        </a:rPr>
                        <a:t>Epicondylus</a:t>
                      </a:r>
                      <a:r>
                        <a:rPr lang="en-GB" sz="1000" b="1" dirty="0">
                          <a:solidFill>
                            <a:schemeClr val="tx1"/>
                          </a:solidFill>
                        </a:rPr>
                        <a:t> lateralis (Femur)</a:t>
                      </a:r>
                    </a:p>
                    <a:p>
                      <a:r>
                        <a:rPr lang="en-GB" sz="1000" b="1" dirty="0">
                          <a:solidFill>
                            <a:schemeClr val="tx1"/>
                          </a:solidFill>
                        </a:rPr>
                        <a:t>Medial head:   </a:t>
                      </a:r>
                    </a:p>
                    <a:p>
                      <a:r>
                        <a:rPr lang="en-GB" sz="1000" b="1" dirty="0">
                          <a:solidFill>
                            <a:schemeClr val="tx1"/>
                          </a:solidFill>
                        </a:rPr>
                        <a:t>      </a:t>
                      </a:r>
                      <a:r>
                        <a:rPr lang="en-GB" sz="1000" b="1" dirty="0" err="1">
                          <a:solidFill>
                            <a:schemeClr val="tx1"/>
                          </a:solidFill>
                        </a:rPr>
                        <a:t>Epicondylus</a:t>
                      </a:r>
                      <a:r>
                        <a:rPr lang="en-GB" sz="1000" b="1" dirty="0">
                          <a:solidFill>
                            <a:schemeClr val="tx1"/>
                          </a:solidFill>
                        </a:rPr>
                        <a:t> medialis (Femur)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Tuber calcanei via </a:t>
                      </a:r>
                      <a:r>
                        <a:rPr lang="en-GB" sz="1000" b="1" dirty="0" err="1">
                          <a:solidFill>
                            <a:schemeClr val="tx1"/>
                          </a:solidFill>
                        </a:rPr>
                        <a:t>tendo</a:t>
                      </a:r>
                      <a:r>
                        <a:rPr lang="en-GB" sz="1000" b="1" dirty="0">
                          <a:solidFill>
                            <a:schemeClr val="tx1"/>
                          </a:solidFill>
                        </a:rPr>
                        <a:t> calcaneus – Achilles tendon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(S1, S2)</a:t>
                      </a:r>
                    </a:p>
                    <a:p>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Ankle joint: </a:t>
                      </a:r>
                    </a:p>
                    <a:p>
                      <a:r>
                        <a:rPr lang="en-GB" sz="1000" b="1" dirty="0">
                          <a:solidFill>
                            <a:schemeClr val="tx1"/>
                          </a:solidFill>
                        </a:rPr>
                        <a:t>Plantar flexion</a:t>
                      </a:r>
                    </a:p>
                    <a:p>
                      <a:r>
                        <a:rPr lang="en-GB" sz="1000" b="1" dirty="0">
                          <a:solidFill>
                            <a:schemeClr val="tx1"/>
                          </a:solidFill>
                        </a:rPr>
                        <a:t>Knee joint:</a:t>
                      </a:r>
                    </a:p>
                    <a:p>
                      <a:r>
                        <a:rPr lang="en-GB" sz="1000" b="1" dirty="0">
                          <a:solidFill>
                            <a:schemeClr val="tx1"/>
                          </a:solidFill>
                        </a:rPr>
                        <a:t>Flexion of the leg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31817055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Soleus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(deep)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Posterior aspects of tibia and fibula – </a:t>
                      </a:r>
                      <a:r>
                        <a:rPr lang="en-GB" sz="1000" b="1" dirty="0" err="1">
                          <a:solidFill>
                            <a:schemeClr val="tx1"/>
                          </a:solidFill>
                        </a:rPr>
                        <a:t>linea</a:t>
                      </a:r>
                      <a:r>
                        <a:rPr lang="en-GB" sz="1000" b="1" dirty="0">
                          <a:solidFill>
                            <a:schemeClr val="tx1"/>
                          </a:solidFill>
                        </a:rPr>
                        <a:t> m. solei:</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      tendinous arch of m. soleus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Tuber calcanei via </a:t>
                      </a:r>
                      <a:r>
                        <a:rPr lang="en-GB" sz="1000" b="1" dirty="0" err="1">
                          <a:solidFill>
                            <a:schemeClr val="tx1"/>
                          </a:solidFill>
                        </a:rPr>
                        <a:t>tendo</a:t>
                      </a:r>
                      <a:r>
                        <a:rPr lang="en-GB" sz="1000" b="1" dirty="0">
                          <a:solidFill>
                            <a:schemeClr val="tx1"/>
                          </a:solidFill>
                        </a:rPr>
                        <a:t> calcaneus – Achilles tendon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(S1, S2)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Ankle joint: </a:t>
                      </a:r>
                    </a:p>
                    <a:p>
                      <a:r>
                        <a:rPr lang="en-GB" sz="1000" b="1" dirty="0">
                          <a:solidFill>
                            <a:schemeClr val="tx1"/>
                          </a:solidFill>
                        </a:rPr>
                        <a:t>Plantar flexion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557238022"/>
                  </a:ext>
                </a:extLst>
              </a:tr>
            </a:tbl>
          </a:graphicData>
        </a:graphic>
      </p:graphicFrame>
      <p:sp>
        <p:nvSpPr>
          <p:cNvPr id="7" name="Rectangle 2">
            <a:extLst>
              <a:ext uri="{FF2B5EF4-FFF2-40B4-BE49-F238E27FC236}">
                <a16:creationId xmlns:a16="http://schemas.microsoft.com/office/drawing/2014/main" id="{AA9DA259-4A40-A527-9725-D82DE4E12916}"/>
              </a:ext>
            </a:extLst>
          </p:cNvPr>
          <p:cNvSpPr txBox="1">
            <a:spLocks noChangeArrowheads="1"/>
          </p:cNvSpPr>
          <p:nvPr/>
        </p:nvSpPr>
        <p:spPr bwMode="auto">
          <a:xfrm>
            <a:off x="554883" y="-38548"/>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TRICEPS SURAE</a:t>
            </a:r>
            <a:endParaRPr lang="en-US" altLang="en-US" sz="2800" b="1" kern="0" dirty="0">
              <a:solidFill>
                <a:srgbClr val="FF0000"/>
              </a:solidFill>
              <a:effectLst>
                <a:outerShdw blurRad="38100" dist="38100" dir="2700000" algn="tl">
                  <a:srgbClr val="C0C0C0"/>
                </a:outerShdw>
              </a:effectLst>
            </a:endParaRPr>
          </a:p>
        </p:txBody>
      </p:sp>
      <p:pic>
        <p:nvPicPr>
          <p:cNvPr id="9" name="Picture 8">
            <a:extLst>
              <a:ext uri="{FF2B5EF4-FFF2-40B4-BE49-F238E27FC236}">
                <a16:creationId xmlns:a16="http://schemas.microsoft.com/office/drawing/2014/main" id="{839E2DBE-86FA-17EA-784B-C296F5E2165C}"/>
              </a:ext>
            </a:extLst>
          </p:cNvPr>
          <p:cNvPicPr>
            <a:picLocks noChangeAspect="1"/>
          </p:cNvPicPr>
          <p:nvPr/>
        </p:nvPicPr>
        <p:blipFill rotWithShape="1">
          <a:blip r:embed="rId3"/>
          <a:srcRect r="4000" b="4204"/>
          <a:stretch/>
        </p:blipFill>
        <p:spPr>
          <a:xfrm>
            <a:off x="4556712" y="2415652"/>
            <a:ext cx="1828752" cy="4399114"/>
          </a:xfrm>
          <a:prstGeom prst="rect">
            <a:avLst/>
          </a:prstGeom>
        </p:spPr>
      </p:pic>
      <p:pic>
        <p:nvPicPr>
          <p:cNvPr id="10" name="Picture 9">
            <a:extLst>
              <a:ext uri="{FF2B5EF4-FFF2-40B4-BE49-F238E27FC236}">
                <a16:creationId xmlns:a16="http://schemas.microsoft.com/office/drawing/2014/main" id="{5D378364-750C-D35B-4DFE-BA45B7BAE7E6}"/>
              </a:ext>
            </a:extLst>
          </p:cNvPr>
          <p:cNvPicPr>
            <a:picLocks noChangeAspect="1"/>
          </p:cNvPicPr>
          <p:nvPr/>
        </p:nvPicPr>
        <p:blipFill>
          <a:blip r:embed="rId4"/>
          <a:stretch>
            <a:fillRect/>
          </a:stretch>
        </p:blipFill>
        <p:spPr>
          <a:xfrm>
            <a:off x="7066151" y="2392740"/>
            <a:ext cx="1828752" cy="4373809"/>
          </a:xfrm>
          <a:prstGeom prst="rect">
            <a:avLst/>
          </a:prstGeom>
        </p:spPr>
      </p:pic>
      <p:sp>
        <p:nvSpPr>
          <p:cNvPr id="12" name="TextBox 11">
            <a:extLst>
              <a:ext uri="{FF2B5EF4-FFF2-40B4-BE49-F238E27FC236}">
                <a16:creationId xmlns:a16="http://schemas.microsoft.com/office/drawing/2014/main" id="{3C8ABA28-28EF-604A-BDE0-726C0FEE903A}"/>
              </a:ext>
            </a:extLst>
          </p:cNvPr>
          <p:cNvSpPr txBox="1"/>
          <p:nvPr/>
        </p:nvSpPr>
        <p:spPr>
          <a:xfrm>
            <a:off x="40718" y="2576070"/>
            <a:ext cx="4572000" cy="3139321"/>
          </a:xfrm>
          <a:prstGeom prst="rect">
            <a:avLst/>
          </a:prstGeom>
          <a:noFill/>
        </p:spPr>
        <p:txBody>
          <a:bodyPr wrap="square">
            <a:spAutoFit/>
          </a:bodyPr>
          <a:lstStyle/>
          <a:p>
            <a:r>
              <a:rPr lang="en-GB" dirty="0"/>
              <a:t>- This powerful muscular mass tugs on the</a:t>
            </a:r>
          </a:p>
          <a:p>
            <a:r>
              <a:rPr lang="en-GB" dirty="0"/>
              <a:t>  lever provided by the calcaneal tuberosity,</a:t>
            </a:r>
          </a:p>
          <a:p>
            <a:r>
              <a:rPr lang="en-GB" dirty="0"/>
              <a:t> elevating the heel and thus depressing the forefoot, generating as much as 93% of the plantarflexion force</a:t>
            </a:r>
          </a:p>
          <a:p>
            <a:endParaRPr lang="en-GB" dirty="0"/>
          </a:p>
          <a:p>
            <a:r>
              <a:rPr lang="en-GB" dirty="0"/>
              <a:t>- These muscles are strong and heavy because they lift, propel, and accelerate the weight of the body when walking, running, jumping, or standing on the toes.</a:t>
            </a:r>
          </a:p>
          <a:p>
            <a:endParaRPr lang="en-GB" dirty="0"/>
          </a:p>
        </p:txBody>
      </p:sp>
    </p:spTree>
    <p:extLst>
      <p:ext uri="{BB962C8B-B14F-4D97-AF65-F5344CB8AC3E}">
        <p14:creationId xmlns:p14="http://schemas.microsoft.com/office/powerpoint/2010/main" val="6287866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5742" y="381209"/>
            <a:ext cx="9021940" cy="488324"/>
          </a:xfrm>
          <a:prstGeom prst="rect">
            <a:avLst/>
          </a:prstGeom>
        </p:spPr>
      </p:pic>
      <p:graphicFrame>
        <p:nvGraphicFramePr>
          <p:cNvPr id="5" name="Table 5">
            <a:extLst>
              <a:ext uri="{FF2B5EF4-FFF2-40B4-BE49-F238E27FC236}">
                <a16:creationId xmlns:a16="http://schemas.microsoft.com/office/drawing/2014/main" id="{63BFB15F-A7CD-6068-887F-B27810AFD9D8}"/>
              </a:ext>
            </a:extLst>
          </p:cNvPr>
          <p:cNvGraphicFramePr>
            <a:graphicFrameLocks noGrp="1"/>
          </p:cNvGraphicFramePr>
          <p:nvPr/>
        </p:nvGraphicFramePr>
        <p:xfrm>
          <a:off x="40718" y="762070"/>
          <a:ext cx="8874568" cy="365760"/>
        </p:xfrm>
        <a:graphic>
          <a:graphicData uri="http://schemas.openxmlformats.org/drawingml/2006/table">
            <a:tbl>
              <a:tblPr firstRow="1" bandRow="1">
                <a:tableStyleId>{5C22544A-7EE6-4342-B048-85BDC9FD1C3A}</a:tableStyleId>
              </a:tblPr>
              <a:tblGrid>
                <a:gridCol w="1615446">
                  <a:extLst>
                    <a:ext uri="{9D8B030D-6E8A-4147-A177-3AD203B41FA5}">
                      <a16:colId xmlns:a16="http://schemas.microsoft.com/office/drawing/2014/main" val="1360570345"/>
                    </a:ext>
                  </a:extLst>
                </a:gridCol>
                <a:gridCol w="2209742">
                  <a:extLst>
                    <a:ext uri="{9D8B030D-6E8A-4147-A177-3AD203B41FA5}">
                      <a16:colId xmlns:a16="http://schemas.microsoft.com/office/drawing/2014/main" val="816688395"/>
                    </a:ext>
                  </a:extLst>
                </a:gridCol>
                <a:gridCol w="2057346">
                  <a:extLst>
                    <a:ext uri="{9D8B030D-6E8A-4147-A177-3AD203B41FA5}">
                      <a16:colId xmlns:a16="http://schemas.microsoft.com/office/drawing/2014/main" val="300091297"/>
                    </a:ext>
                  </a:extLst>
                </a:gridCol>
                <a:gridCol w="1219168">
                  <a:extLst>
                    <a:ext uri="{9D8B030D-6E8A-4147-A177-3AD203B41FA5}">
                      <a16:colId xmlns:a16="http://schemas.microsoft.com/office/drawing/2014/main" val="831337879"/>
                    </a:ext>
                  </a:extLst>
                </a:gridCol>
                <a:gridCol w="1772866">
                  <a:extLst>
                    <a:ext uri="{9D8B030D-6E8A-4147-A177-3AD203B41FA5}">
                      <a16:colId xmlns:a16="http://schemas.microsoft.com/office/drawing/2014/main" val="2198227408"/>
                    </a:ext>
                  </a:extLst>
                </a:gridCol>
              </a:tblGrid>
              <a:tr h="0">
                <a:tc>
                  <a:txBody>
                    <a:bodyPr/>
                    <a:lstStyle/>
                    <a:p>
                      <a:r>
                        <a:rPr lang="en-GB" sz="1200" dirty="0">
                          <a:solidFill>
                            <a:schemeClr val="tx1"/>
                          </a:solidFill>
                        </a:rPr>
                        <a:t>Triceps </a:t>
                      </a:r>
                      <a:r>
                        <a:rPr lang="en-GB" sz="1200" dirty="0" err="1">
                          <a:solidFill>
                            <a:schemeClr val="tx1"/>
                          </a:solidFill>
                        </a:rPr>
                        <a:t>Surae</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2059123850"/>
                  </a:ext>
                </a:extLst>
              </a:tr>
            </a:tbl>
          </a:graphicData>
        </a:graphic>
      </p:graphicFrame>
      <p:graphicFrame>
        <p:nvGraphicFramePr>
          <p:cNvPr id="6" name="Table 6">
            <a:extLst>
              <a:ext uri="{FF2B5EF4-FFF2-40B4-BE49-F238E27FC236}">
                <a16:creationId xmlns:a16="http://schemas.microsoft.com/office/drawing/2014/main" id="{96C4ED6C-D7F1-4944-DE19-E0A6570B1B1C}"/>
              </a:ext>
            </a:extLst>
          </p:cNvPr>
          <p:cNvGraphicFramePr>
            <a:graphicFrameLocks noGrp="1"/>
          </p:cNvGraphicFramePr>
          <p:nvPr/>
        </p:nvGraphicFramePr>
        <p:xfrm>
          <a:off x="40718" y="1143060"/>
          <a:ext cx="8854185" cy="1249680"/>
        </p:xfrm>
        <a:graphic>
          <a:graphicData uri="http://schemas.openxmlformats.org/drawingml/2006/table">
            <a:tbl>
              <a:tblPr firstRow="1" bandRow="1">
                <a:tableStyleId>{5C22544A-7EE6-4342-B048-85BDC9FD1C3A}</a:tableStyleId>
              </a:tblPr>
              <a:tblGrid>
                <a:gridCol w="1615374">
                  <a:extLst>
                    <a:ext uri="{9D8B030D-6E8A-4147-A177-3AD203B41FA5}">
                      <a16:colId xmlns:a16="http://schemas.microsoft.com/office/drawing/2014/main" val="3048377451"/>
                    </a:ext>
                  </a:extLst>
                </a:gridCol>
                <a:gridCol w="2209742">
                  <a:extLst>
                    <a:ext uri="{9D8B030D-6E8A-4147-A177-3AD203B41FA5}">
                      <a16:colId xmlns:a16="http://schemas.microsoft.com/office/drawing/2014/main" val="747968058"/>
                    </a:ext>
                  </a:extLst>
                </a:gridCol>
                <a:gridCol w="2057346">
                  <a:extLst>
                    <a:ext uri="{9D8B030D-6E8A-4147-A177-3AD203B41FA5}">
                      <a16:colId xmlns:a16="http://schemas.microsoft.com/office/drawing/2014/main" val="1545812815"/>
                    </a:ext>
                  </a:extLst>
                </a:gridCol>
                <a:gridCol w="1219168">
                  <a:extLst>
                    <a:ext uri="{9D8B030D-6E8A-4147-A177-3AD203B41FA5}">
                      <a16:colId xmlns:a16="http://schemas.microsoft.com/office/drawing/2014/main" val="2347569136"/>
                    </a:ext>
                  </a:extLst>
                </a:gridCol>
                <a:gridCol w="1752555">
                  <a:extLst>
                    <a:ext uri="{9D8B030D-6E8A-4147-A177-3AD203B41FA5}">
                      <a16:colId xmlns:a16="http://schemas.microsoft.com/office/drawing/2014/main" val="81839528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Gastrocnemius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(superficial)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Lateral head: </a:t>
                      </a:r>
                      <a:br>
                        <a:rPr lang="en-GB" sz="1000" b="1" dirty="0">
                          <a:solidFill>
                            <a:schemeClr val="tx1"/>
                          </a:solidFill>
                        </a:rPr>
                      </a:br>
                      <a:r>
                        <a:rPr lang="en-GB" sz="1000" b="1" dirty="0">
                          <a:solidFill>
                            <a:schemeClr val="tx1"/>
                          </a:solidFill>
                        </a:rPr>
                        <a:t>     </a:t>
                      </a:r>
                      <a:r>
                        <a:rPr lang="en-GB" sz="1000" b="1" dirty="0" err="1">
                          <a:solidFill>
                            <a:schemeClr val="tx1"/>
                          </a:solidFill>
                        </a:rPr>
                        <a:t>Epicondylus</a:t>
                      </a:r>
                      <a:r>
                        <a:rPr lang="en-GB" sz="1000" b="1" dirty="0">
                          <a:solidFill>
                            <a:schemeClr val="tx1"/>
                          </a:solidFill>
                        </a:rPr>
                        <a:t> lateralis (Femur)</a:t>
                      </a:r>
                    </a:p>
                    <a:p>
                      <a:r>
                        <a:rPr lang="en-GB" sz="1000" b="1" dirty="0">
                          <a:solidFill>
                            <a:schemeClr val="tx1"/>
                          </a:solidFill>
                        </a:rPr>
                        <a:t>Medial head:   </a:t>
                      </a:r>
                    </a:p>
                    <a:p>
                      <a:r>
                        <a:rPr lang="en-GB" sz="1000" b="1" dirty="0">
                          <a:solidFill>
                            <a:schemeClr val="tx1"/>
                          </a:solidFill>
                        </a:rPr>
                        <a:t>      </a:t>
                      </a:r>
                      <a:r>
                        <a:rPr lang="en-GB" sz="1000" b="1" dirty="0" err="1">
                          <a:solidFill>
                            <a:schemeClr val="tx1"/>
                          </a:solidFill>
                        </a:rPr>
                        <a:t>Epicondylus</a:t>
                      </a:r>
                      <a:r>
                        <a:rPr lang="en-GB" sz="1000" b="1" dirty="0">
                          <a:solidFill>
                            <a:schemeClr val="tx1"/>
                          </a:solidFill>
                        </a:rPr>
                        <a:t> medialis (Femur)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Tuber calcanei via </a:t>
                      </a:r>
                      <a:r>
                        <a:rPr lang="en-GB" sz="1000" b="1" dirty="0" err="1">
                          <a:solidFill>
                            <a:schemeClr val="tx1"/>
                          </a:solidFill>
                        </a:rPr>
                        <a:t>tendo</a:t>
                      </a:r>
                      <a:r>
                        <a:rPr lang="en-GB" sz="1000" b="1" dirty="0">
                          <a:solidFill>
                            <a:schemeClr val="tx1"/>
                          </a:solidFill>
                        </a:rPr>
                        <a:t> calcaneus – Achilles tendon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(S1, S2)</a:t>
                      </a:r>
                    </a:p>
                    <a:p>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Ankle joint: </a:t>
                      </a:r>
                    </a:p>
                    <a:p>
                      <a:r>
                        <a:rPr lang="en-GB" sz="1000" b="1" dirty="0">
                          <a:solidFill>
                            <a:schemeClr val="tx1"/>
                          </a:solidFill>
                        </a:rPr>
                        <a:t>Plantar flexion</a:t>
                      </a:r>
                    </a:p>
                    <a:p>
                      <a:r>
                        <a:rPr lang="en-GB" sz="1000" b="1" dirty="0">
                          <a:solidFill>
                            <a:schemeClr val="tx1"/>
                          </a:solidFill>
                        </a:rPr>
                        <a:t>Knee joint:</a:t>
                      </a:r>
                    </a:p>
                    <a:p>
                      <a:r>
                        <a:rPr lang="en-GB" sz="1000" b="1" dirty="0">
                          <a:solidFill>
                            <a:schemeClr val="tx1"/>
                          </a:solidFill>
                        </a:rPr>
                        <a:t>Flexion of the leg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31817055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Soleus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(deep)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Posterior aspects of tibia and fibula – </a:t>
                      </a:r>
                      <a:r>
                        <a:rPr lang="en-GB" sz="1000" b="1" dirty="0" err="1">
                          <a:solidFill>
                            <a:schemeClr val="tx1"/>
                          </a:solidFill>
                        </a:rPr>
                        <a:t>linea</a:t>
                      </a:r>
                      <a:r>
                        <a:rPr lang="en-GB" sz="1000" b="1" dirty="0">
                          <a:solidFill>
                            <a:schemeClr val="tx1"/>
                          </a:solidFill>
                        </a:rPr>
                        <a:t> m. solei:</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      tendinous arch of m. soleus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Tuber calcanei via </a:t>
                      </a:r>
                      <a:r>
                        <a:rPr lang="en-GB" sz="1000" b="1" dirty="0" err="1">
                          <a:solidFill>
                            <a:schemeClr val="tx1"/>
                          </a:solidFill>
                        </a:rPr>
                        <a:t>tendo</a:t>
                      </a:r>
                      <a:r>
                        <a:rPr lang="en-GB" sz="1000" b="1" dirty="0">
                          <a:solidFill>
                            <a:schemeClr val="tx1"/>
                          </a:solidFill>
                        </a:rPr>
                        <a:t> calcaneus – Achilles tendon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(S1, S2)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Ankle joint: </a:t>
                      </a:r>
                    </a:p>
                    <a:p>
                      <a:r>
                        <a:rPr lang="en-GB" sz="1000" b="1" dirty="0">
                          <a:solidFill>
                            <a:schemeClr val="tx1"/>
                          </a:solidFill>
                        </a:rPr>
                        <a:t>Plantar flexion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557238022"/>
                  </a:ext>
                </a:extLst>
              </a:tr>
            </a:tbl>
          </a:graphicData>
        </a:graphic>
      </p:graphicFrame>
      <p:sp>
        <p:nvSpPr>
          <p:cNvPr id="7" name="Rectangle 2">
            <a:extLst>
              <a:ext uri="{FF2B5EF4-FFF2-40B4-BE49-F238E27FC236}">
                <a16:creationId xmlns:a16="http://schemas.microsoft.com/office/drawing/2014/main" id="{AA9DA259-4A40-A527-9725-D82DE4E12916}"/>
              </a:ext>
            </a:extLst>
          </p:cNvPr>
          <p:cNvSpPr txBox="1">
            <a:spLocks noChangeArrowheads="1"/>
          </p:cNvSpPr>
          <p:nvPr/>
        </p:nvSpPr>
        <p:spPr bwMode="auto">
          <a:xfrm>
            <a:off x="554883" y="-38548"/>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TRICEPS SURAE</a:t>
            </a:r>
            <a:endParaRPr lang="en-US" altLang="en-US" sz="2800" b="1" kern="0" dirty="0">
              <a:solidFill>
                <a:srgbClr val="FF0000"/>
              </a:solidFill>
              <a:effectLst>
                <a:outerShdw blurRad="38100" dist="38100" dir="2700000" algn="tl">
                  <a:srgbClr val="C0C0C0"/>
                </a:outerShdw>
              </a:effectLst>
            </a:endParaRPr>
          </a:p>
        </p:txBody>
      </p:sp>
      <p:pic>
        <p:nvPicPr>
          <p:cNvPr id="9" name="Picture 8">
            <a:extLst>
              <a:ext uri="{FF2B5EF4-FFF2-40B4-BE49-F238E27FC236}">
                <a16:creationId xmlns:a16="http://schemas.microsoft.com/office/drawing/2014/main" id="{839E2DBE-86FA-17EA-784B-C296F5E2165C}"/>
              </a:ext>
            </a:extLst>
          </p:cNvPr>
          <p:cNvPicPr>
            <a:picLocks noChangeAspect="1"/>
          </p:cNvPicPr>
          <p:nvPr/>
        </p:nvPicPr>
        <p:blipFill rotWithShape="1">
          <a:blip r:embed="rId3"/>
          <a:srcRect r="4000" b="4204"/>
          <a:stretch/>
        </p:blipFill>
        <p:spPr>
          <a:xfrm>
            <a:off x="5231163" y="2428288"/>
            <a:ext cx="1828752" cy="4399114"/>
          </a:xfrm>
          <a:prstGeom prst="rect">
            <a:avLst/>
          </a:prstGeom>
        </p:spPr>
      </p:pic>
      <p:pic>
        <p:nvPicPr>
          <p:cNvPr id="10" name="Picture 9">
            <a:extLst>
              <a:ext uri="{FF2B5EF4-FFF2-40B4-BE49-F238E27FC236}">
                <a16:creationId xmlns:a16="http://schemas.microsoft.com/office/drawing/2014/main" id="{5D378364-750C-D35B-4DFE-BA45B7BAE7E6}"/>
              </a:ext>
            </a:extLst>
          </p:cNvPr>
          <p:cNvPicPr>
            <a:picLocks noChangeAspect="1"/>
          </p:cNvPicPr>
          <p:nvPr/>
        </p:nvPicPr>
        <p:blipFill>
          <a:blip r:embed="rId4"/>
          <a:stretch>
            <a:fillRect/>
          </a:stretch>
        </p:blipFill>
        <p:spPr>
          <a:xfrm>
            <a:off x="7264370" y="2392740"/>
            <a:ext cx="1828752" cy="4373809"/>
          </a:xfrm>
          <a:prstGeom prst="rect">
            <a:avLst/>
          </a:prstGeom>
        </p:spPr>
      </p:pic>
      <p:sp>
        <p:nvSpPr>
          <p:cNvPr id="12" name="TextBox 11">
            <a:extLst>
              <a:ext uri="{FF2B5EF4-FFF2-40B4-BE49-F238E27FC236}">
                <a16:creationId xmlns:a16="http://schemas.microsoft.com/office/drawing/2014/main" id="{3C8ABA28-28EF-604A-BDE0-726C0FEE903A}"/>
              </a:ext>
            </a:extLst>
          </p:cNvPr>
          <p:cNvSpPr txBox="1"/>
          <p:nvPr/>
        </p:nvSpPr>
        <p:spPr>
          <a:xfrm>
            <a:off x="40718" y="2487573"/>
            <a:ext cx="5190445" cy="4370427"/>
          </a:xfrm>
          <a:prstGeom prst="rect">
            <a:avLst/>
          </a:prstGeom>
          <a:noFill/>
        </p:spPr>
        <p:txBody>
          <a:bodyPr wrap="square">
            <a:spAutoFit/>
          </a:bodyPr>
          <a:lstStyle/>
          <a:p>
            <a:r>
              <a:rPr lang="en-GB" dirty="0"/>
              <a:t>- </a:t>
            </a:r>
            <a:r>
              <a:rPr lang="en-GB" sz="1600" dirty="0"/>
              <a:t>The heads of gastrocnemius come together at the</a:t>
            </a:r>
          </a:p>
          <a:p>
            <a:r>
              <a:rPr lang="en-GB" sz="1600" dirty="0"/>
              <a:t>   inferior margin of the popliteal fossa, where they form</a:t>
            </a:r>
          </a:p>
          <a:p>
            <a:r>
              <a:rPr lang="en-GB" sz="1600" dirty="0"/>
              <a:t>   the inferolateral and inferomedial boundaries of this</a:t>
            </a:r>
            <a:br>
              <a:rPr lang="en-GB" sz="1600" dirty="0"/>
            </a:br>
            <a:r>
              <a:rPr lang="en-GB" sz="1600" dirty="0"/>
              <a:t>   fossa</a:t>
            </a:r>
          </a:p>
          <a:p>
            <a:r>
              <a:rPr lang="en-GB" sz="1600" dirty="0"/>
              <a:t>- The soleus is large muscle, located deep to the</a:t>
            </a:r>
            <a:br>
              <a:rPr lang="en-GB" sz="1600" dirty="0"/>
            </a:br>
            <a:r>
              <a:rPr lang="en-GB" sz="1600" dirty="0"/>
              <a:t>   gastrocnemius.</a:t>
            </a:r>
          </a:p>
          <a:p>
            <a:r>
              <a:rPr lang="en-GB" sz="1600" dirty="0"/>
              <a:t>- The soleus has a continuous proximal attachment in</a:t>
            </a:r>
            <a:br>
              <a:rPr lang="en-GB" sz="1600" dirty="0"/>
            </a:br>
            <a:r>
              <a:rPr lang="en-GB" sz="1600" dirty="0"/>
              <a:t>   the shape of an inverted U to the posterior aspects of</a:t>
            </a:r>
          </a:p>
          <a:p>
            <a:r>
              <a:rPr lang="en-GB" sz="1600" dirty="0"/>
              <a:t>   the fibula and tibia and a tendinous arch between</a:t>
            </a:r>
          </a:p>
          <a:p>
            <a:r>
              <a:rPr lang="en-GB" sz="1600" dirty="0"/>
              <a:t>  them, the tendinous arch of soleus (arcus tendinous</a:t>
            </a:r>
          </a:p>
          <a:p>
            <a:r>
              <a:rPr lang="en-GB" sz="1600" dirty="0"/>
              <a:t>  soleus). </a:t>
            </a:r>
          </a:p>
          <a:p>
            <a:r>
              <a:rPr lang="en-GB" sz="1600" dirty="0"/>
              <a:t>- The popliteal artery and tibial nerve exit the popliteal</a:t>
            </a:r>
          </a:p>
          <a:p>
            <a:r>
              <a:rPr lang="en-GB" sz="1600" dirty="0"/>
              <a:t>  fossa by passing through this arch, the popliteal artery</a:t>
            </a:r>
          </a:p>
          <a:p>
            <a:r>
              <a:rPr lang="en-GB" sz="1600" dirty="0"/>
              <a:t>  simultaneously bifurcating into its terminal branches,</a:t>
            </a:r>
          </a:p>
          <a:p>
            <a:r>
              <a:rPr lang="en-GB" sz="1600" dirty="0"/>
              <a:t>  the anterior and posterior tibial arteries.</a:t>
            </a:r>
          </a:p>
          <a:p>
            <a:endParaRPr lang="en-GB" dirty="0"/>
          </a:p>
          <a:p>
            <a:endParaRPr lang="en-GB" dirty="0"/>
          </a:p>
        </p:txBody>
      </p:sp>
    </p:spTree>
    <p:extLst>
      <p:ext uri="{BB962C8B-B14F-4D97-AF65-F5344CB8AC3E}">
        <p14:creationId xmlns:p14="http://schemas.microsoft.com/office/powerpoint/2010/main" val="881591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5742" y="381209"/>
            <a:ext cx="9021940" cy="488324"/>
          </a:xfrm>
          <a:prstGeom prst="rect">
            <a:avLst/>
          </a:prstGeom>
        </p:spPr>
      </p:pic>
      <p:graphicFrame>
        <p:nvGraphicFramePr>
          <p:cNvPr id="5" name="Table 5">
            <a:extLst>
              <a:ext uri="{FF2B5EF4-FFF2-40B4-BE49-F238E27FC236}">
                <a16:creationId xmlns:a16="http://schemas.microsoft.com/office/drawing/2014/main" id="{63BFB15F-A7CD-6068-887F-B27810AFD9D8}"/>
              </a:ext>
            </a:extLst>
          </p:cNvPr>
          <p:cNvGraphicFramePr>
            <a:graphicFrameLocks noGrp="1"/>
          </p:cNvGraphicFramePr>
          <p:nvPr/>
        </p:nvGraphicFramePr>
        <p:xfrm>
          <a:off x="40718" y="762070"/>
          <a:ext cx="8874568" cy="365760"/>
        </p:xfrm>
        <a:graphic>
          <a:graphicData uri="http://schemas.openxmlformats.org/drawingml/2006/table">
            <a:tbl>
              <a:tblPr firstRow="1" bandRow="1">
                <a:tableStyleId>{5C22544A-7EE6-4342-B048-85BDC9FD1C3A}</a:tableStyleId>
              </a:tblPr>
              <a:tblGrid>
                <a:gridCol w="1615446">
                  <a:extLst>
                    <a:ext uri="{9D8B030D-6E8A-4147-A177-3AD203B41FA5}">
                      <a16:colId xmlns:a16="http://schemas.microsoft.com/office/drawing/2014/main" val="1360570345"/>
                    </a:ext>
                  </a:extLst>
                </a:gridCol>
                <a:gridCol w="2209742">
                  <a:extLst>
                    <a:ext uri="{9D8B030D-6E8A-4147-A177-3AD203B41FA5}">
                      <a16:colId xmlns:a16="http://schemas.microsoft.com/office/drawing/2014/main" val="816688395"/>
                    </a:ext>
                  </a:extLst>
                </a:gridCol>
                <a:gridCol w="2057346">
                  <a:extLst>
                    <a:ext uri="{9D8B030D-6E8A-4147-A177-3AD203B41FA5}">
                      <a16:colId xmlns:a16="http://schemas.microsoft.com/office/drawing/2014/main" val="300091297"/>
                    </a:ext>
                  </a:extLst>
                </a:gridCol>
                <a:gridCol w="1219168">
                  <a:extLst>
                    <a:ext uri="{9D8B030D-6E8A-4147-A177-3AD203B41FA5}">
                      <a16:colId xmlns:a16="http://schemas.microsoft.com/office/drawing/2014/main" val="831337879"/>
                    </a:ext>
                  </a:extLst>
                </a:gridCol>
                <a:gridCol w="1772866">
                  <a:extLst>
                    <a:ext uri="{9D8B030D-6E8A-4147-A177-3AD203B41FA5}">
                      <a16:colId xmlns:a16="http://schemas.microsoft.com/office/drawing/2014/main" val="2198227408"/>
                    </a:ext>
                  </a:extLst>
                </a:gridCol>
              </a:tblGrid>
              <a:tr h="0">
                <a:tc>
                  <a:txBody>
                    <a:bodyPr/>
                    <a:lstStyle/>
                    <a:p>
                      <a:r>
                        <a:rPr lang="en-GB" sz="1200" dirty="0">
                          <a:solidFill>
                            <a:schemeClr val="tx1"/>
                          </a:solidFill>
                        </a:rPr>
                        <a:t>Triceps </a:t>
                      </a:r>
                      <a:r>
                        <a:rPr lang="en-GB" sz="1200" dirty="0" err="1">
                          <a:solidFill>
                            <a:schemeClr val="tx1"/>
                          </a:solidFill>
                        </a:rPr>
                        <a:t>Surae</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2059123850"/>
                  </a:ext>
                </a:extLst>
              </a:tr>
            </a:tbl>
          </a:graphicData>
        </a:graphic>
      </p:graphicFrame>
      <p:graphicFrame>
        <p:nvGraphicFramePr>
          <p:cNvPr id="6" name="Table 6">
            <a:extLst>
              <a:ext uri="{FF2B5EF4-FFF2-40B4-BE49-F238E27FC236}">
                <a16:creationId xmlns:a16="http://schemas.microsoft.com/office/drawing/2014/main" id="{96C4ED6C-D7F1-4944-DE19-E0A6570B1B1C}"/>
              </a:ext>
            </a:extLst>
          </p:cNvPr>
          <p:cNvGraphicFramePr>
            <a:graphicFrameLocks noGrp="1"/>
          </p:cNvGraphicFramePr>
          <p:nvPr/>
        </p:nvGraphicFramePr>
        <p:xfrm>
          <a:off x="40718" y="1143060"/>
          <a:ext cx="8854185" cy="1249680"/>
        </p:xfrm>
        <a:graphic>
          <a:graphicData uri="http://schemas.openxmlformats.org/drawingml/2006/table">
            <a:tbl>
              <a:tblPr firstRow="1" bandRow="1">
                <a:tableStyleId>{5C22544A-7EE6-4342-B048-85BDC9FD1C3A}</a:tableStyleId>
              </a:tblPr>
              <a:tblGrid>
                <a:gridCol w="1615374">
                  <a:extLst>
                    <a:ext uri="{9D8B030D-6E8A-4147-A177-3AD203B41FA5}">
                      <a16:colId xmlns:a16="http://schemas.microsoft.com/office/drawing/2014/main" val="3048377451"/>
                    </a:ext>
                  </a:extLst>
                </a:gridCol>
                <a:gridCol w="2209742">
                  <a:extLst>
                    <a:ext uri="{9D8B030D-6E8A-4147-A177-3AD203B41FA5}">
                      <a16:colId xmlns:a16="http://schemas.microsoft.com/office/drawing/2014/main" val="747968058"/>
                    </a:ext>
                  </a:extLst>
                </a:gridCol>
                <a:gridCol w="2057346">
                  <a:extLst>
                    <a:ext uri="{9D8B030D-6E8A-4147-A177-3AD203B41FA5}">
                      <a16:colId xmlns:a16="http://schemas.microsoft.com/office/drawing/2014/main" val="1545812815"/>
                    </a:ext>
                  </a:extLst>
                </a:gridCol>
                <a:gridCol w="1219168">
                  <a:extLst>
                    <a:ext uri="{9D8B030D-6E8A-4147-A177-3AD203B41FA5}">
                      <a16:colId xmlns:a16="http://schemas.microsoft.com/office/drawing/2014/main" val="2347569136"/>
                    </a:ext>
                  </a:extLst>
                </a:gridCol>
                <a:gridCol w="1752555">
                  <a:extLst>
                    <a:ext uri="{9D8B030D-6E8A-4147-A177-3AD203B41FA5}">
                      <a16:colId xmlns:a16="http://schemas.microsoft.com/office/drawing/2014/main" val="81839528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Gastrocnemius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(superficial)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Lateral head: </a:t>
                      </a:r>
                      <a:br>
                        <a:rPr lang="en-GB" sz="1000" b="1" dirty="0">
                          <a:solidFill>
                            <a:schemeClr val="tx1"/>
                          </a:solidFill>
                        </a:rPr>
                      </a:br>
                      <a:r>
                        <a:rPr lang="en-GB" sz="1000" b="1" dirty="0">
                          <a:solidFill>
                            <a:schemeClr val="tx1"/>
                          </a:solidFill>
                        </a:rPr>
                        <a:t>     </a:t>
                      </a:r>
                      <a:r>
                        <a:rPr lang="en-GB" sz="1000" b="1" dirty="0" err="1">
                          <a:solidFill>
                            <a:schemeClr val="tx1"/>
                          </a:solidFill>
                        </a:rPr>
                        <a:t>Epicondylus</a:t>
                      </a:r>
                      <a:r>
                        <a:rPr lang="en-GB" sz="1000" b="1" dirty="0">
                          <a:solidFill>
                            <a:schemeClr val="tx1"/>
                          </a:solidFill>
                        </a:rPr>
                        <a:t> lateralis (Femur)</a:t>
                      </a:r>
                    </a:p>
                    <a:p>
                      <a:r>
                        <a:rPr lang="en-GB" sz="1000" b="1" dirty="0">
                          <a:solidFill>
                            <a:schemeClr val="tx1"/>
                          </a:solidFill>
                        </a:rPr>
                        <a:t>Medial head:   </a:t>
                      </a:r>
                    </a:p>
                    <a:p>
                      <a:r>
                        <a:rPr lang="en-GB" sz="1000" b="1" dirty="0">
                          <a:solidFill>
                            <a:schemeClr val="tx1"/>
                          </a:solidFill>
                        </a:rPr>
                        <a:t>      </a:t>
                      </a:r>
                      <a:r>
                        <a:rPr lang="en-GB" sz="1000" b="1" dirty="0" err="1">
                          <a:solidFill>
                            <a:schemeClr val="tx1"/>
                          </a:solidFill>
                        </a:rPr>
                        <a:t>Epicondylus</a:t>
                      </a:r>
                      <a:r>
                        <a:rPr lang="en-GB" sz="1000" b="1" dirty="0">
                          <a:solidFill>
                            <a:schemeClr val="tx1"/>
                          </a:solidFill>
                        </a:rPr>
                        <a:t> medialis (Femur)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Tuber calcanei via </a:t>
                      </a:r>
                      <a:r>
                        <a:rPr lang="en-GB" sz="1000" b="1" dirty="0" err="1">
                          <a:solidFill>
                            <a:schemeClr val="tx1"/>
                          </a:solidFill>
                        </a:rPr>
                        <a:t>tendo</a:t>
                      </a:r>
                      <a:r>
                        <a:rPr lang="en-GB" sz="1000" b="1" dirty="0">
                          <a:solidFill>
                            <a:schemeClr val="tx1"/>
                          </a:solidFill>
                        </a:rPr>
                        <a:t> calcaneus – Achilles tendon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(S1, S2)</a:t>
                      </a:r>
                    </a:p>
                    <a:p>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Ankle joint: </a:t>
                      </a:r>
                    </a:p>
                    <a:p>
                      <a:r>
                        <a:rPr lang="en-GB" sz="1000" b="1" dirty="0">
                          <a:solidFill>
                            <a:schemeClr val="tx1"/>
                          </a:solidFill>
                        </a:rPr>
                        <a:t>Plantar flexion</a:t>
                      </a:r>
                    </a:p>
                    <a:p>
                      <a:r>
                        <a:rPr lang="en-GB" sz="1000" b="1" dirty="0">
                          <a:solidFill>
                            <a:schemeClr val="tx1"/>
                          </a:solidFill>
                        </a:rPr>
                        <a:t>Knee joint:</a:t>
                      </a:r>
                    </a:p>
                    <a:p>
                      <a:r>
                        <a:rPr lang="en-GB" sz="1000" b="1" dirty="0">
                          <a:solidFill>
                            <a:schemeClr val="tx1"/>
                          </a:solidFill>
                        </a:rPr>
                        <a:t>Flexion of the leg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31817055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Soleus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(deep)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Posterior aspects of tibia and fibula – </a:t>
                      </a:r>
                      <a:r>
                        <a:rPr lang="en-GB" sz="1000" b="1" dirty="0" err="1">
                          <a:solidFill>
                            <a:schemeClr val="tx1"/>
                          </a:solidFill>
                        </a:rPr>
                        <a:t>linea</a:t>
                      </a:r>
                      <a:r>
                        <a:rPr lang="en-GB" sz="1000" b="1" dirty="0">
                          <a:solidFill>
                            <a:schemeClr val="tx1"/>
                          </a:solidFill>
                        </a:rPr>
                        <a:t> m. solei:</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      tendinous arch of m. soleus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Tuber calcanei via </a:t>
                      </a:r>
                      <a:r>
                        <a:rPr lang="en-GB" sz="1000" b="1" dirty="0" err="1">
                          <a:solidFill>
                            <a:schemeClr val="tx1"/>
                          </a:solidFill>
                        </a:rPr>
                        <a:t>tendo</a:t>
                      </a:r>
                      <a:r>
                        <a:rPr lang="en-GB" sz="1000" b="1" dirty="0">
                          <a:solidFill>
                            <a:schemeClr val="tx1"/>
                          </a:solidFill>
                        </a:rPr>
                        <a:t> calcaneus – Achilles tendon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(S1, S2)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Ankle joint: </a:t>
                      </a:r>
                    </a:p>
                    <a:p>
                      <a:r>
                        <a:rPr lang="en-GB" sz="1000" b="1" dirty="0">
                          <a:solidFill>
                            <a:schemeClr val="tx1"/>
                          </a:solidFill>
                        </a:rPr>
                        <a:t>Plantar flexion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557238022"/>
                  </a:ext>
                </a:extLst>
              </a:tr>
            </a:tbl>
          </a:graphicData>
        </a:graphic>
      </p:graphicFrame>
      <p:sp>
        <p:nvSpPr>
          <p:cNvPr id="7" name="Rectangle 2">
            <a:extLst>
              <a:ext uri="{FF2B5EF4-FFF2-40B4-BE49-F238E27FC236}">
                <a16:creationId xmlns:a16="http://schemas.microsoft.com/office/drawing/2014/main" id="{AA9DA259-4A40-A527-9725-D82DE4E12916}"/>
              </a:ext>
            </a:extLst>
          </p:cNvPr>
          <p:cNvSpPr txBox="1">
            <a:spLocks noChangeArrowheads="1"/>
          </p:cNvSpPr>
          <p:nvPr/>
        </p:nvSpPr>
        <p:spPr bwMode="auto">
          <a:xfrm>
            <a:off x="554883" y="30238"/>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TRICEPS SURAE</a:t>
            </a:r>
            <a:endParaRPr lang="en-US" altLang="en-US" sz="2800" b="1" kern="0" dirty="0">
              <a:solidFill>
                <a:srgbClr val="FF0000"/>
              </a:solidFill>
              <a:effectLst>
                <a:outerShdw blurRad="38100" dist="38100" dir="2700000" algn="tl">
                  <a:srgbClr val="C0C0C0"/>
                </a:outerShdw>
              </a:effectLst>
            </a:endParaRPr>
          </a:p>
        </p:txBody>
      </p:sp>
      <p:pic>
        <p:nvPicPr>
          <p:cNvPr id="9" name="Picture 8">
            <a:extLst>
              <a:ext uri="{FF2B5EF4-FFF2-40B4-BE49-F238E27FC236}">
                <a16:creationId xmlns:a16="http://schemas.microsoft.com/office/drawing/2014/main" id="{839E2DBE-86FA-17EA-784B-C296F5E2165C}"/>
              </a:ext>
            </a:extLst>
          </p:cNvPr>
          <p:cNvPicPr>
            <a:picLocks noChangeAspect="1"/>
          </p:cNvPicPr>
          <p:nvPr/>
        </p:nvPicPr>
        <p:blipFill rotWithShape="1">
          <a:blip r:embed="rId3"/>
          <a:srcRect r="4000" b="4204"/>
          <a:stretch/>
        </p:blipFill>
        <p:spPr>
          <a:xfrm>
            <a:off x="5366925" y="2443622"/>
            <a:ext cx="1828752" cy="4399114"/>
          </a:xfrm>
          <a:prstGeom prst="rect">
            <a:avLst/>
          </a:prstGeom>
        </p:spPr>
      </p:pic>
      <p:pic>
        <p:nvPicPr>
          <p:cNvPr id="10" name="Picture 9">
            <a:extLst>
              <a:ext uri="{FF2B5EF4-FFF2-40B4-BE49-F238E27FC236}">
                <a16:creationId xmlns:a16="http://schemas.microsoft.com/office/drawing/2014/main" id="{5D378364-750C-D35B-4DFE-BA45B7BAE7E6}"/>
              </a:ext>
            </a:extLst>
          </p:cNvPr>
          <p:cNvPicPr>
            <a:picLocks noChangeAspect="1"/>
          </p:cNvPicPr>
          <p:nvPr/>
        </p:nvPicPr>
        <p:blipFill>
          <a:blip r:embed="rId4"/>
          <a:stretch>
            <a:fillRect/>
          </a:stretch>
        </p:blipFill>
        <p:spPr>
          <a:xfrm>
            <a:off x="7238930" y="2392740"/>
            <a:ext cx="1828752" cy="4373809"/>
          </a:xfrm>
          <a:prstGeom prst="rect">
            <a:avLst/>
          </a:prstGeom>
        </p:spPr>
      </p:pic>
      <p:sp>
        <p:nvSpPr>
          <p:cNvPr id="12" name="TextBox 11">
            <a:extLst>
              <a:ext uri="{FF2B5EF4-FFF2-40B4-BE49-F238E27FC236}">
                <a16:creationId xmlns:a16="http://schemas.microsoft.com/office/drawing/2014/main" id="{3C8ABA28-28EF-604A-BDE0-726C0FEE903A}"/>
              </a:ext>
            </a:extLst>
          </p:cNvPr>
          <p:cNvSpPr txBox="1"/>
          <p:nvPr/>
        </p:nvSpPr>
        <p:spPr>
          <a:xfrm>
            <a:off x="40718" y="2576070"/>
            <a:ext cx="5521856" cy="3046988"/>
          </a:xfrm>
          <a:prstGeom prst="rect">
            <a:avLst/>
          </a:prstGeom>
          <a:noFill/>
        </p:spPr>
        <p:txBody>
          <a:bodyPr wrap="square">
            <a:spAutoFit/>
          </a:bodyPr>
          <a:lstStyle/>
          <a:p>
            <a:r>
              <a:rPr lang="en-GB" sz="1600" dirty="0"/>
              <a:t>- The calcaneal tendon (</a:t>
            </a:r>
            <a:r>
              <a:rPr lang="en-GB" sz="1600" dirty="0" err="1"/>
              <a:t>tendo</a:t>
            </a:r>
            <a:r>
              <a:rPr lang="en-GB" sz="1600" dirty="0"/>
              <a:t> calcaneus, Achilles tendon)</a:t>
            </a:r>
          </a:p>
          <a:p>
            <a:r>
              <a:rPr lang="en-GB" sz="1600" dirty="0"/>
              <a:t>  is the most powerful (thickest and strongest) tendon in the</a:t>
            </a:r>
          </a:p>
          <a:p>
            <a:r>
              <a:rPr lang="en-GB" sz="1600" dirty="0"/>
              <a:t>  body.</a:t>
            </a:r>
          </a:p>
          <a:p>
            <a:r>
              <a:rPr lang="en-GB" sz="1600" dirty="0"/>
              <a:t>- Approximately 15 cm in length, it is a continuation of the</a:t>
            </a:r>
          </a:p>
          <a:p>
            <a:r>
              <a:rPr lang="en-GB" sz="1600" dirty="0"/>
              <a:t>  flat aponeurosis formed halfway down the calf where the</a:t>
            </a:r>
          </a:p>
          <a:p>
            <a:r>
              <a:rPr lang="en-GB" sz="1600" dirty="0"/>
              <a:t>  bellies of the gastrocnemius terminate </a:t>
            </a:r>
          </a:p>
          <a:p>
            <a:r>
              <a:rPr lang="en-GB" sz="1600" dirty="0"/>
              <a:t>- Proximally, the aponeurosis receives fleshy </a:t>
            </a:r>
            <a:r>
              <a:rPr lang="en-GB" sz="1600" dirty="0" err="1"/>
              <a:t>fibers</a:t>
            </a:r>
            <a:r>
              <a:rPr lang="en-GB" sz="1600" dirty="0"/>
              <a:t> of the</a:t>
            </a:r>
          </a:p>
          <a:p>
            <a:r>
              <a:rPr lang="en-GB" sz="1600" dirty="0"/>
              <a:t>  soleus directly on its deep surface, but distally, the soleus</a:t>
            </a:r>
          </a:p>
          <a:p>
            <a:r>
              <a:rPr lang="en-GB" sz="1600" dirty="0"/>
              <a:t>  </a:t>
            </a:r>
            <a:r>
              <a:rPr lang="en-GB" sz="1600" dirty="0" err="1"/>
              <a:t>fibers</a:t>
            </a:r>
            <a:r>
              <a:rPr lang="en-GB" sz="1600" dirty="0"/>
              <a:t> become tendinous. </a:t>
            </a:r>
          </a:p>
          <a:p>
            <a:r>
              <a:rPr lang="en-GB" sz="1600" dirty="0"/>
              <a:t>- The tendon thus becomes thicker (deeper) but narrower.</a:t>
            </a:r>
          </a:p>
          <a:p>
            <a:r>
              <a:rPr lang="en-GB" sz="1600" dirty="0"/>
              <a:t>  It then widens as it inserts on the posterior surface of the</a:t>
            </a:r>
          </a:p>
          <a:p>
            <a:r>
              <a:rPr lang="en-GB" sz="1600" dirty="0"/>
              <a:t>  calcaneal tuberosity. </a:t>
            </a:r>
          </a:p>
        </p:txBody>
      </p:sp>
    </p:spTree>
    <p:extLst>
      <p:ext uri="{BB962C8B-B14F-4D97-AF65-F5344CB8AC3E}">
        <p14:creationId xmlns:p14="http://schemas.microsoft.com/office/powerpoint/2010/main" val="256387497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81B8F5-481A-6E51-870F-572F84A80D3E}"/>
              </a:ext>
            </a:extLst>
          </p:cNvPr>
          <p:cNvPicPr>
            <a:picLocks noChangeAspect="1"/>
          </p:cNvPicPr>
          <p:nvPr/>
        </p:nvPicPr>
        <p:blipFill>
          <a:blip r:embed="rId2"/>
          <a:stretch>
            <a:fillRect/>
          </a:stretch>
        </p:blipFill>
        <p:spPr>
          <a:xfrm>
            <a:off x="1676476" y="108860"/>
            <a:ext cx="6016072" cy="6640280"/>
          </a:xfrm>
          <a:prstGeom prst="rect">
            <a:avLst/>
          </a:prstGeom>
        </p:spPr>
      </p:pic>
    </p:spTree>
    <p:extLst>
      <p:ext uri="{BB962C8B-B14F-4D97-AF65-F5344CB8AC3E}">
        <p14:creationId xmlns:p14="http://schemas.microsoft.com/office/powerpoint/2010/main" val="23480036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0718" y="583283"/>
            <a:ext cx="9021940" cy="488324"/>
          </a:xfrm>
          <a:prstGeom prst="rect">
            <a:avLst/>
          </a:prstGeom>
        </p:spPr>
      </p:pic>
      <p:graphicFrame>
        <p:nvGraphicFramePr>
          <p:cNvPr id="5" name="Table 5">
            <a:extLst>
              <a:ext uri="{FF2B5EF4-FFF2-40B4-BE49-F238E27FC236}">
                <a16:creationId xmlns:a16="http://schemas.microsoft.com/office/drawing/2014/main" id="{63BFB15F-A7CD-6068-887F-B27810AFD9D8}"/>
              </a:ext>
            </a:extLst>
          </p:cNvPr>
          <p:cNvGraphicFramePr>
            <a:graphicFrameLocks noGrp="1"/>
          </p:cNvGraphicFramePr>
          <p:nvPr>
            <p:extLst>
              <p:ext uri="{D42A27DB-BD31-4B8C-83A1-F6EECF244321}">
                <p14:modId xmlns:p14="http://schemas.microsoft.com/office/powerpoint/2010/main" val="3848888310"/>
              </p:ext>
            </p:extLst>
          </p:nvPr>
        </p:nvGraphicFramePr>
        <p:xfrm>
          <a:off x="61030" y="990664"/>
          <a:ext cx="8930454" cy="548640"/>
        </p:xfrm>
        <a:graphic>
          <a:graphicData uri="http://schemas.openxmlformats.org/drawingml/2006/table">
            <a:tbl>
              <a:tblPr firstRow="1" bandRow="1">
                <a:tableStyleId>{5C22544A-7EE6-4342-B048-85BDC9FD1C3A}</a:tableStyleId>
              </a:tblPr>
              <a:tblGrid>
                <a:gridCol w="1599065">
                  <a:extLst>
                    <a:ext uri="{9D8B030D-6E8A-4147-A177-3AD203B41FA5}">
                      <a16:colId xmlns:a16="http://schemas.microsoft.com/office/drawing/2014/main" val="1360570345"/>
                    </a:ext>
                  </a:extLst>
                </a:gridCol>
                <a:gridCol w="2226123">
                  <a:extLst>
                    <a:ext uri="{9D8B030D-6E8A-4147-A177-3AD203B41FA5}">
                      <a16:colId xmlns:a16="http://schemas.microsoft.com/office/drawing/2014/main" val="816688395"/>
                    </a:ext>
                  </a:extLst>
                </a:gridCol>
                <a:gridCol w="1997695">
                  <a:extLst>
                    <a:ext uri="{9D8B030D-6E8A-4147-A177-3AD203B41FA5}">
                      <a16:colId xmlns:a16="http://schemas.microsoft.com/office/drawing/2014/main" val="300091297"/>
                    </a:ext>
                  </a:extLst>
                </a:gridCol>
                <a:gridCol w="1278819">
                  <a:extLst>
                    <a:ext uri="{9D8B030D-6E8A-4147-A177-3AD203B41FA5}">
                      <a16:colId xmlns:a16="http://schemas.microsoft.com/office/drawing/2014/main" val="831337879"/>
                    </a:ext>
                  </a:extLst>
                </a:gridCol>
                <a:gridCol w="1828752">
                  <a:extLst>
                    <a:ext uri="{9D8B030D-6E8A-4147-A177-3AD203B41FA5}">
                      <a16:colId xmlns:a16="http://schemas.microsoft.com/office/drawing/2014/main" val="2198227408"/>
                    </a:ext>
                  </a:extLst>
                </a:gridCol>
              </a:tblGrid>
              <a:tr h="370840">
                <a:tc>
                  <a:txBody>
                    <a:bodyPr/>
                    <a:lstStyle/>
                    <a:p>
                      <a:r>
                        <a:rPr lang="en-GB" sz="1200" dirty="0">
                          <a:solidFill>
                            <a:schemeClr val="tx1"/>
                          </a:solidFill>
                        </a:rPr>
                        <a:t>Plantaris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err="1">
                          <a:solidFill>
                            <a:schemeClr val="tx1"/>
                          </a:solidFill>
                        </a:rPr>
                        <a:t>Epicondylus</a:t>
                      </a:r>
                      <a:r>
                        <a:rPr lang="en-GB" sz="1000" b="1" dirty="0">
                          <a:solidFill>
                            <a:schemeClr val="tx1"/>
                          </a:solidFill>
                        </a:rPr>
                        <a:t> lateralis (Femur)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(proximal of lateral head of gastrocnemius)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r>
                        <a:rPr lang="en-GB" sz="1000" dirty="0">
                          <a:solidFill>
                            <a:schemeClr val="tx1"/>
                          </a:solidFill>
                        </a:rPr>
                        <a:t>Tuber calcanei </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(S1, S2)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r>
                        <a:rPr lang="en-GB" sz="1000" dirty="0">
                          <a:solidFill>
                            <a:schemeClr val="tx1"/>
                          </a:solidFill>
                        </a:rPr>
                        <a:t>insignificant as either a flexor of the knee or a </a:t>
                      </a:r>
                      <a:r>
                        <a:rPr lang="en-GB" sz="1000" dirty="0" err="1">
                          <a:solidFill>
                            <a:schemeClr val="tx1"/>
                          </a:solidFill>
                        </a:rPr>
                        <a:t>plantarflexor</a:t>
                      </a:r>
                      <a:r>
                        <a:rPr lang="en-GB" sz="1000" dirty="0">
                          <a:solidFill>
                            <a:schemeClr val="tx1"/>
                          </a:solidFill>
                        </a:rPr>
                        <a:t> of the ankle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2059123850"/>
                  </a:ext>
                </a:extLst>
              </a:tr>
            </a:tbl>
          </a:graphicData>
        </a:graphic>
      </p:graphicFrame>
      <p:sp>
        <p:nvSpPr>
          <p:cNvPr id="2" name="Rectangle 2">
            <a:extLst>
              <a:ext uri="{FF2B5EF4-FFF2-40B4-BE49-F238E27FC236}">
                <a16:creationId xmlns:a16="http://schemas.microsoft.com/office/drawing/2014/main" id="{4425D303-A329-BDA4-706D-A26871AA26B8}"/>
              </a:ext>
            </a:extLst>
          </p:cNvPr>
          <p:cNvSpPr txBox="1">
            <a:spLocks noChangeArrowheads="1"/>
          </p:cNvSpPr>
          <p:nvPr/>
        </p:nvSpPr>
        <p:spPr bwMode="auto">
          <a:xfrm>
            <a:off x="509140" y="95360"/>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PLANTARIS</a:t>
            </a:r>
            <a:endParaRPr lang="en-US" altLang="en-US" sz="2800" b="1" kern="0"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30A96C08-E2EC-57F9-77AA-4B70C38E31C0}"/>
              </a:ext>
            </a:extLst>
          </p:cNvPr>
          <p:cNvPicPr>
            <a:picLocks noChangeAspect="1"/>
          </p:cNvPicPr>
          <p:nvPr/>
        </p:nvPicPr>
        <p:blipFill>
          <a:blip r:embed="rId3"/>
          <a:stretch>
            <a:fillRect/>
          </a:stretch>
        </p:blipFill>
        <p:spPr>
          <a:xfrm>
            <a:off x="6629346" y="1605250"/>
            <a:ext cx="2133544" cy="5102777"/>
          </a:xfrm>
          <a:prstGeom prst="rect">
            <a:avLst/>
          </a:prstGeom>
        </p:spPr>
      </p:pic>
      <p:sp>
        <p:nvSpPr>
          <p:cNvPr id="8" name="TextBox 7">
            <a:extLst>
              <a:ext uri="{FF2B5EF4-FFF2-40B4-BE49-F238E27FC236}">
                <a16:creationId xmlns:a16="http://schemas.microsoft.com/office/drawing/2014/main" id="{4547B3C4-2C33-B80B-2CF2-FB2AFFAA4415}"/>
              </a:ext>
            </a:extLst>
          </p:cNvPr>
          <p:cNvSpPr txBox="1"/>
          <p:nvPr/>
        </p:nvSpPr>
        <p:spPr>
          <a:xfrm>
            <a:off x="71214" y="2209832"/>
            <a:ext cx="5643756" cy="2031325"/>
          </a:xfrm>
          <a:prstGeom prst="rect">
            <a:avLst/>
          </a:prstGeom>
          <a:noFill/>
        </p:spPr>
        <p:txBody>
          <a:bodyPr wrap="square">
            <a:spAutoFit/>
          </a:bodyPr>
          <a:lstStyle/>
          <a:p>
            <a:pPr marL="285750" indent="-285750">
              <a:buFontTx/>
              <a:buChar char="-"/>
            </a:pPr>
            <a:r>
              <a:rPr lang="en-GB" dirty="0"/>
              <a:t>small muscle with a short belly and a long tendon</a:t>
            </a:r>
          </a:p>
          <a:p>
            <a:endParaRPr lang="en-GB" dirty="0"/>
          </a:p>
          <a:p>
            <a:r>
              <a:rPr lang="en-GB" dirty="0"/>
              <a:t>- absent in 5–10% of people and is highly variable in</a:t>
            </a:r>
          </a:p>
          <a:p>
            <a:r>
              <a:rPr lang="en-GB" dirty="0"/>
              <a:t>  size and form</a:t>
            </a:r>
          </a:p>
          <a:p>
            <a:endParaRPr lang="en-GB" dirty="0"/>
          </a:p>
          <a:p>
            <a:r>
              <a:rPr lang="en-GB" dirty="0"/>
              <a:t>- The plantaris tendon runs distally between the</a:t>
            </a:r>
          </a:p>
          <a:p>
            <a:r>
              <a:rPr lang="en-GB" dirty="0"/>
              <a:t>  gastrocnemius and soleus </a:t>
            </a:r>
          </a:p>
        </p:txBody>
      </p:sp>
    </p:spTree>
    <p:extLst>
      <p:ext uri="{BB962C8B-B14F-4D97-AF65-F5344CB8AC3E}">
        <p14:creationId xmlns:p14="http://schemas.microsoft.com/office/powerpoint/2010/main" val="15662152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0718" y="583283"/>
            <a:ext cx="9021940" cy="488324"/>
          </a:xfrm>
          <a:prstGeom prst="rect">
            <a:avLst/>
          </a:prstGeom>
        </p:spPr>
      </p:pic>
      <p:graphicFrame>
        <p:nvGraphicFramePr>
          <p:cNvPr id="5" name="Table 5">
            <a:extLst>
              <a:ext uri="{FF2B5EF4-FFF2-40B4-BE49-F238E27FC236}">
                <a16:creationId xmlns:a16="http://schemas.microsoft.com/office/drawing/2014/main" id="{63BFB15F-A7CD-6068-887F-B27810AFD9D8}"/>
              </a:ext>
            </a:extLst>
          </p:cNvPr>
          <p:cNvGraphicFramePr>
            <a:graphicFrameLocks noGrp="1"/>
          </p:cNvGraphicFramePr>
          <p:nvPr>
            <p:extLst>
              <p:ext uri="{D42A27DB-BD31-4B8C-83A1-F6EECF244321}">
                <p14:modId xmlns:p14="http://schemas.microsoft.com/office/powerpoint/2010/main" val="1040656783"/>
              </p:ext>
            </p:extLst>
          </p:nvPr>
        </p:nvGraphicFramePr>
        <p:xfrm>
          <a:off x="61030" y="990664"/>
          <a:ext cx="8930454" cy="548640"/>
        </p:xfrm>
        <a:graphic>
          <a:graphicData uri="http://schemas.openxmlformats.org/drawingml/2006/table">
            <a:tbl>
              <a:tblPr firstRow="1" bandRow="1">
                <a:tableStyleId>{5C22544A-7EE6-4342-B048-85BDC9FD1C3A}</a:tableStyleId>
              </a:tblPr>
              <a:tblGrid>
                <a:gridCol w="1599065">
                  <a:extLst>
                    <a:ext uri="{9D8B030D-6E8A-4147-A177-3AD203B41FA5}">
                      <a16:colId xmlns:a16="http://schemas.microsoft.com/office/drawing/2014/main" val="1360570345"/>
                    </a:ext>
                  </a:extLst>
                </a:gridCol>
                <a:gridCol w="2226123">
                  <a:extLst>
                    <a:ext uri="{9D8B030D-6E8A-4147-A177-3AD203B41FA5}">
                      <a16:colId xmlns:a16="http://schemas.microsoft.com/office/drawing/2014/main" val="816688395"/>
                    </a:ext>
                  </a:extLst>
                </a:gridCol>
                <a:gridCol w="1997695">
                  <a:extLst>
                    <a:ext uri="{9D8B030D-6E8A-4147-A177-3AD203B41FA5}">
                      <a16:colId xmlns:a16="http://schemas.microsoft.com/office/drawing/2014/main" val="300091297"/>
                    </a:ext>
                  </a:extLst>
                </a:gridCol>
                <a:gridCol w="1278819">
                  <a:extLst>
                    <a:ext uri="{9D8B030D-6E8A-4147-A177-3AD203B41FA5}">
                      <a16:colId xmlns:a16="http://schemas.microsoft.com/office/drawing/2014/main" val="831337879"/>
                    </a:ext>
                  </a:extLst>
                </a:gridCol>
                <a:gridCol w="1828752">
                  <a:extLst>
                    <a:ext uri="{9D8B030D-6E8A-4147-A177-3AD203B41FA5}">
                      <a16:colId xmlns:a16="http://schemas.microsoft.com/office/drawing/2014/main" val="2198227408"/>
                    </a:ext>
                  </a:extLst>
                </a:gridCol>
              </a:tblGrid>
              <a:tr h="370840">
                <a:tc>
                  <a:txBody>
                    <a:bodyPr/>
                    <a:lstStyle/>
                    <a:p>
                      <a:r>
                        <a:rPr lang="en-GB" sz="1200" dirty="0">
                          <a:solidFill>
                            <a:schemeClr val="tx1"/>
                          </a:solidFill>
                        </a:rPr>
                        <a:t>Popliteus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err="1">
                          <a:solidFill>
                            <a:schemeClr val="tx1"/>
                          </a:solidFill>
                        </a:rPr>
                        <a:t>Epicondylus</a:t>
                      </a:r>
                      <a:r>
                        <a:rPr lang="en-GB" sz="1000" b="1" dirty="0">
                          <a:solidFill>
                            <a:schemeClr val="tx1"/>
                          </a:solidFill>
                        </a:rPr>
                        <a:t> lateralis (Femur)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Posterior horn of meniscus lateralis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r>
                        <a:rPr lang="en-GB" sz="1000" dirty="0">
                          <a:solidFill>
                            <a:schemeClr val="tx1"/>
                          </a:solidFill>
                        </a:rPr>
                        <a:t>Tibia (posterior surface, above the origin of m. soleus)</a:t>
                      </a:r>
                      <a:endParaRPr lang="en-GB"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(L4 - S1)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r>
                        <a:rPr lang="en-GB" sz="1000" dirty="0">
                          <a:solidFill>
                            <a:schemeClr val="tx1"/>
                          </a:solidFill>
                        </a:rPr>
                        <a:t>Articulatio genus: flexion and internal rotation of leg</a:t>
                      </a:r>
                    </a:p>
                    <a:p>
                      <a:r>
                        <a:rPr lang="en-GB" sz="1000" dirty="0">
                          <a:solidFill>
                            <a:schemeClr val="tx1"/>
                          </a:solidFill>
                        </a:rPr>
                        <a:t>Stabilizes the knee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2059123850"/>
                  </a:ext>
                </a:extLst>
              </a:tr>
            </a:tbl>
          </a:graphicData>
        </a:graphic>
      </p:graphicFrame>
      <p:sp>
        <p:nvSpPr>
          <p:cNvPr id="2" name="Rectangle 2">
            <a:extLst>
              <a:ext uri="{FF2B5EF4-FFF2-40B4-BE49-F238E27FC236}">
                <a16:creationId xmlns:a16="http://schemas.microsoft.com/office/drawing/2014/main" id="{4425D303-A329-BDA4-706D-A26871AA26B8}"/>
              </a:ext>
            </a:extLst>
          </p:cNvPr>
          <p:cNvSpPr txBox="1">
            <a:spLocks noChangeArrowheads="1"/>
          </p:cNvSpPr>
          <p:nvPr/>
        </p:nvSpPr>
        <p:spPr bwMode="auto">
          <a:xfrm>
            <a:off x="509140" y="95360"/>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POPLITEUS</a:t>
            </a:r>
            <a:endParaRPr lang="en-US" altLang="en-US" sz="2800" b="1" kern="0" dirty="0">
              <a:solidFill>
                <a:srgbClr val="FF0000"/>
              </a:solidFill>
              <a:effectLst>
                <a:outerShdw blurRad="38100" dist="38100" dir="2700000" algn="tl">
                  <a:srgbClr val="C0C0C0"/>
                </a:outerShdw>
              </a:effectLst>
            </a:endParaRPr>
          </a:p>
        </p:txBody>
      </p:sp>
      <p:sp>
        <p:nvSpPr>
          <p:cNvPr id="8" name="TextBox 7">
            <a:extLst>
              <a:ext uri="{FF2B5EF4-FFF2-40B4-BE49-F238E27FC236}">
                <a16:creationId xmlns:a16="http://schemas.microsoft.com/office/drawing/2014/main" id="{4547B3C4-2C33-B80B-2CF2-FB2AFFAA4415}"/>
              </a:ext>
            </a:extLst>
          </p:cNvPr>
          <p:cNvSpPr txBox="1"/>
          <p:nvPr/>
        </p:nvSpPr>
        <p:spPr>
          <a:xfrm>
            <a:off x="-76078" y="2696425"/>
            <a:ext cx="4931285" cy="3139321"/>
          </a:xfrm>
          <a:prstGeom prst="rect">
            <a:avLst/>
          </a:prstGeom>
          <a:noFill/>
        </p:spPr>
        <p:txBody>
          <a:bodyPr wrap="square">
            <a:spAutoFit/>
          </a:bodyPr>
          <a:lstStyle/>
          <a:p>
            <a:r>
              <a:rPr lang="en-GB" dirty="0"/>
              <a:t>- a thin, triangular muscle that forms the </a:t>
            </a:r>
            <a:br>
              <a:rPr lang="en-GB" dirty="0"/>
            </a:br>
            <a:r>
              <a:rPr lang="en-GB" dirty="0"/>
              <a:t>  inferior part of the floor of the popliteal fossa</a:t>
            </a:r>
          </a:p>
          <a:p>
            <a:endParaRPr lang="en-GB" dirty="0"/>
          </a:p>
          <a:p>
            <a:r>
              <a:rPr lang="en-GB" dirty="0"/>
              <a:t>- but during flexion at the knee, it assists in </a:t>
            </a:r>
            <a:br>
              <a:rPr lang="en-GB" dirty="0"/>
            </a:br>
            <a:r>
              <a:rPr lang="en-GB" dirty="0"/>
              <a:t>  pulling the lateral meniscus posteriorly</a:t>
            </a:r>
          </a:p>
          <a:p>
            <a:endParaRPr lang="en-GB" dirty="0"/>
          </a:p>
          <a:p>
            <a:r>
              <a:rPr lang="en-GB" dirty="0"/>
              <a:t>- When a person is standing with the knee</a:t>
            </a:r>
            <a:br>
              <a:rPr lang="en-GB" dirty="0"/>
            </a:br>
            <a:r>
              <a:rPr lang="en-GB" dirty="0"/>
              <a:t>  partly flexed, the popliteus contracts to assist </a:t>
            </a:r>
            <a:br>
              <a:rPr lang="en-GB" dirty="0"/>
            </a:br>
            <a:r>
              <a:rPr lang="en-GB" dirty="0"/>
              <a:t>  the posterior cruciate ligament (PCL) in </a:t>
            </a:r>
            <a:br>
              <a:rPr lang="en-GB" dirty="0"/>
            </a:br>
            <a:r>
              <a:rPr lang="en-GB" dirty="0"/>
              <a:t>  preventing anterior displacement of the </a:t>
            </a:r>
            <a:br>
              <a:rPr lang="en-GB" dirty="0"/>
            </a:br>
            <a:r>
              <a:rPr lang="en-GB" dirty="0"/>
              <a:t>  femur on the inclined tibial plateau</a:t>
            </a:r>
          </a:p>
        </p:txBody>
      </p:sp>
      <p:pic>
        <p:nvPicPr>
          <p:cNvPr id="7" name="Picture 6">
            <a:extLst>
              <a:ext uri="{FF2B5EF4-FFF2-40B4-BE49-F238E27FC236}">
                <a16:creationId xmlns:a16="http://schemas.microsoft.com/office/drawing/2014/main" id="{DB422657-8DF8-3442-314C-3C9F7DF6D8A3}"/>
              </a:ext>
            </a:extLst>
          </p:cNvPr>
          <p:cNvPicPr>
            <a:picLocks noChangeAspect="1"/>
          </p:cNvPicPr>
          <p:nvPr/>
        </p:nvPicPr>
        <p:blipFill>
          <a:blip r:embed="rId3"/>
          <a:stretch>
            <a:fillRect/>
          </a:stretch>
        </p:blipFill>
        <p:spPr>
          <a:xfrm>
            <a:off x="5002591" y="1946685"/>
            <a:ext cx="3988893" cy="4638803"/>
          </a:xfrm>
          <a:prstGeom prst="rect">
            <a:avLst/>
          </a:prstGeom>
        </p:spPr>
      </p:pic>
    </p:spTree>
    <p:extLst>
      <p:ext uri="{BB962C8B-B14F-4D97-AF65-F5344CB8AC3E}">
        <p14:creationId xmlns:p14="http://schemas.microsoft.com/office/powerpoint/2010/main" val="1158957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54882" y="0"/>
            <a:ext cx="8034234" cy="609674"/>
          </a:xfrm>
        </p:spPr>
        <p:txBody>
          <a:bodyPr/>
          <a:lstStyle/>
          <a:p>
            <a:pPr eaLnBrk="1" hangingPunct="1">
              <a:defRPr/>
            </a:pPr>
            <a:r>
              <a:rPr lang="en-GB" sz="2800" b="1" dirty="0">
                <a:solidFill>
                  <a:srgbClr val="0070C0"/>
                </a:solidFill>
                <a:latin typeface="Book Antiqua" panose="02040602050305030304" pitchFamily="18" charset="0"/>
              </a:rPr>
              <a:t>MUSCLES OF GLUTEAL REGION</a:t>
            </a:r>
            <a:endParaRPr lang="en-US" altLang="en-US" sz="2800" b="1" dirty="0">
              <a:solidFill>
                <a:srgbClr val="0070C0"/>
              </a:solidFill>
              <a:effectLst>
                <a:outerShdw blurRad="38100" dist="38100" dir="2700000" algn="tl">
                  <a:srgbClr val="C0C0C0"/>
                </a:outerShdw>
              </a:effectLst>
              <a:latin typeface="Book Antiqua" panose="02040602050305030304" pitchFamily="18" charset="0"/>
            </a:endParaRPr>
          </a:p>
        </p:txBody>
      </p:sp>
      <p:sp>
        <p:nvSpPr>
          <p:cNvPr id="5123" name="Rectangle 3"/>
          <p:cNvSpPr>
            <a:spLocks noGrp="1" noChangeArrowheads="1"/>
          </p:cNvSpPr>
          <p:nvPr>
            <p:ph type="body" sz="half" idx="4294967295"/>
          </p:nvPr>
        </p:nvSpPr>
        <p:spPr>
          <a:xfrm>
            <a:off x="0" y="1036714"/>
            <a:ext cx="9143999" cy="5118132"/>
          </a:xfrm>
        </p:spPr>
        <p:txBody>
          <a:bodyPr/>
          <a:lstStyle/>
          <a:p>
            <a:pPr eaLnBrk="1" hangingPunct="1">
              <a:lnSpc>
                <a:spcPct val="80000"/>
              </a:lnSpc>
              <a:buFontTx/>
              <a:buNone/>
            </a:pPr>
            <a:r>
              <a:rPr lang="en-US" altLang="en-US" sz="1800" b="1" dirty="0">
                <a:effectLst>
                  <a:outerShdw blurRad="38100" dist="38100" dir="2700000" algn="tl">
                    <a:srgbClr val="C0C0C0"/>
                  </a:outerShdw>
                </a:effectLst>
                <a:latin typeface="Book Antiqua" panose="02040602050305030304" pitchFamily="18" charset="0"/>
              </a:rPr>
              <a:t>- </a:t>
            </a:r>
            <a:r>
              <a:rPr lang="en-GB" altLang="en-US" sz="1800" b="1" dirty="0">
                <a:solidFill>
                  <a:srgbClr val="800000"/>
                </a:solidFill>
                <a:effectLst>
                  <a:outerShdw blurRad="38100" dist="38100" dir="2700000" algn="tl">
                    <a:srgbClr val="C0C0C0"/>
                  </a:outerShdw>
                </a:effectLst>
                <a:latin typeface="Book Antiqua" panose="02040602050305030304" pitchFamily="18" charset="0"/>
              </a:rPr>
              <a:t>Superficial layer</a:t>
            </a:r>
            <a:endParaRPr lang="sr-Latn-CS" altLang="en-US" sz="1800" u="sng" dirty="0">
              <a:solidFill>
                <a:srgbClr val="800000"/>
              </a:solidFill>
              <a:latin typeface="Book Antiqua" panose="02040602050305030304" pitchFamily="18" charset="0"/>
            </a:endParaRPr>
          </a:p>
          <a:p>
            <a:pPr eaLnBrk="1" hangingPunct="1">
              <a:lnSpc>
                <a:spcPct val="80000"/>
              </a:lnSpc>
              <a:buFontTx/>
              <a:buNone/>
            </a:pPr>
            <a:r>
              <a:rPr lang="sr-Latn-CS" altLang="en-US" sz="1800" b="1" dirty="0">
                <a:latin typeface="Book Antiqua" panose="02040602050305030304" pitchFamily="18" charset="0"/>
              </a:rPr>
              <a:t>	- m. </a:t>
            </a:r>
            <a:r>
              <a:rPr lang="sr-Latn-CS" altLang="en-US" sz="1800" b="1" dirty="0" err="1">
                <a:latin typeface="Book Antiqua" panose="02040602050305030304" pitchFamily="18" charset="0"/>
              </a:rPr>
              <a:t>tensor</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fasciae</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latae</a:t>
            </a:r>
            <a:endParaRPr lang="sr-Latn-CS" altLang="en-US" sz="1800" b="1" dirty="0">
              <a:latin typeface="Book Antiqua" panose="02040602050305030304" pitchFamily="18" charset="0"/>
            </a:endParaRPr>
          </a:p>
          <a:p>
            <a:pPr eaLnBrk="1" hangingPunct="1">
              <a:lnSpc>
                <a:spcPct val="80000"/>
              </a:lnSpc>
              <a:buFontTx/>
              <a:buNone/>
            </a:pPr>
            <a:r>
              <a:rPr lang="sr-Latn-CS" altLang="en-US" sz="1800" b="1" dirty="0">
                <a:latin typeface="Book Antiqua" panose="02040602050305030304" pitchFamily="18" charset="0"/>
              </a:rPr>
              <a:t>	- m. </a:t>
            </a:r>
            <a:r>
              <a:rPr lang="sr-Latn-CS" altLang="en-US" sz="1800" b="1" dirty="0" err="1">
                <a:latin typeface="Book Antiqua" panose="02040602050305030304" pitchFamily="18" charset="0"/>
              </a:rPr>
              <a:t>gluteus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maximus</a:t>
            </a:r>
            <a:endParaRPr lang="sr-Latn-CS" altLang="en-US" sz="1800" b="1" dirty="0">
              <a:latin typeface="Book Antiqua" panose="02040602050305030304" pitchFamily="18" charset="0"/>
            </a:endParaRPr>
          </a:p>
          <a:p>
            <a:pPr eaLnBrk="1" hangingPunct="1">
              <a:lnSpc>
                <a:spcPct val="80000"/>
              </a:lnSpc>
              <a:buFontTx/>
              <a:buNone/>
            </a:pPr>
            <a:r>
              <a:rPr lang="sr-Latn-CS" altLang="en-US" sz="1800" dirty="0">
                <a:latin typeface="Book Antiqua" panose="02040602050305030304" pitchFamily="18" charset="0"/>
              </a:rPr>
              <a:t>	</a:t>
            </a:r>
            <a:r>
              <a:rPr lang="sr-Latn-CS" altLang="en-US" sz="1800" b="1" dirty="0">
                <a:latin typeface="Book Antiqua" panose="02040602050305030304" pitchFamily="18" charset="0"/>
              </a:rPr>
              <a:t>- m. </a:t>
            </a:r>
            <a:r>
              <a:rPr lang="sr-Latn-CS" altLang="en-US" sz="1800" b="1" dirty="0" err="1">
                <a:latin typeface="Book Antiqua" panose="02040602050305030304" pitchFamily="18" charset="0"/>
              </a:rPr>
              <a:t>gluteus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medius</a:t>
            </a:r>
            <a:endParaRPr lang="sr-Latn-CS" altLang="en-US" sz="1800" b="1" dirty="0">
              <a:latin typeface="Book Antiqua" panose="02040602050305030304" pitchFamily="18" charset="0"/>
            </a:endParaRPr>
          </a:p>
          <a:p>
            <a:pPr eaLnBrk="1" hangingPunct="1">
              <a:lnSpc>
                <a:spcPct val="80000"/>
              </a:lnSpc>
              <a:buNone/>
            </a:pPr>
            <a:r>
              <a:rPr lang="en-GB" altLang="en-US" sz="1800" b="1" dirty="0">
                <a:latin typeface="Book Antiqua" panose="02040602050305030304" pitchFamily="18" charset="0"/>
              </a:rPr>
              <a:t>      </a:t>
            </a:r>
            <a:r>
              <a:rPr lang="sr-Latn-CS" altLang="en-US" sz="1800" b="1" dirty="0">
                <a:latin typeface="Book Antiqua" panose="02040602050305030304" pitchFamily="18" charset="0"/>
              </a:rPr>
              <a:t>- m. </a:t>
            </a:r>
            <a:r>
              <a:rPr lang="sr-Latn-CS" altLang="en-US" sz="1800" b="1" dirty="0" err="1">
                <a:latin typeface="Book Antiqua" panose="02040602050305030304" pitchFamily="18" charset="0"/>
              </a:rPr>
              <a:t>gluteus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minimus</a:t>
            </a:r>
            <a:endParaRPr lang="sr-Latn-CS" altLang="en-US" sz="1800" b="1" dirty="0">
              <a:latin typeface="Book Antiqua" panose="02040602050305030304" pitchFamily="18" charset="0"/>
            </a:endParaRPr>
          </a:p>
          <a:p>
            <a:pPr eaLnBrk="1" hangingPunct="1">
              <a:lnSpc>
                <a:spcPct val="80000"/>
              </a:lnSpc>
              <a:buFontTx/>
              <a:buNone/>
            </a:pPr>
            <a:endParaRPr lang="sr-Latn-CS" altLang="en-US" sz="1800" dirty="0">
              <a:latin typeface="Book Antiqua" panose="02040602050305030304" pitchFamily="18" charset="0"/>
            </a:endParaRPr>
          </a:p>
          <a:p>
            <a:pPr eaLnBrk="1" hangingPunct="1">
              <a:lnSpc>
                <a:spcPct val="80000"/>
              </a:lnSpc>
              <a:buFontTx/>
              <a:buNone/>
            </a:pPr>
            <a:endParaRPr lang="en-GB" sz="1800" dirty="0">
              <a:latin typeface="Book Antiqua" panose="02040602050305030304" pitchFamily="18" charset="0"/>
            </a:endParaRPr>
          </a:p>
          <a:p>
            <a:pPr eaLnBrk="1" hangingPunct="1">
              <a:lnSpc>
                <a:spcPct val="80000"/>
              </a:lnSpc>
              <a:buFontTx/>
              <a:buNone/>
            </a:pPr>
            <a:r>
              <a:rPr lang="en-GB" sz="1800" dirty="0">
                <a:latin typeface="Book Antiqua" panose="02040602050305030304" pitchFamily="18" charset="0"/>
              </a:rPr>
              <a:t>- These muscles all have proximal </a:t>
            </a:r>
          </a:p>
          <a:p>
            <a:pPr eaLnBrk="1" hangingPunct="1">
              <a:lnSpc>
                <a:spcPct val="80000"/>
              </a:lnSpc>
              <a:buFontTx/>
              <a:buNone/>
            </a:pPr>
            <a:r>
              <a:rPr lang="en-GB" sz="1800" dirty="0">
                <a:latin typeface="Book Antiqua" panose="02040602050305030304" pitchFamily="18" charset="0"/>
              </a:rPr>
              <a:t>   attachments to the posterolateral </a:t>
            </a:r>
          </a:p>
          <a:p>
            <a:pPr eaLnBrk="1" hangingPunct="1">
              <a:lnSpc>
                <a:spcPct val="80000"/>
              </a:lnSpc>
              <a:buFontTx/>
              <a:buNone/>
            </a:pPr>
            <a:r>
              <a:rPr lang="en-GB" sz="1800" dirty="0">
                <a:latin typeface="Book Antiqua" panose="02040602050305030304" pitchFamily="18" charset="0"/>
              </a:rPr>
              <a:t>  (external) surface and margins of </a:t>
            </a:r>
          </a:p>
          <a:p>
            <a:pPr eaLnBrk="1" hangingPunct="1">
              <a:lnSpc>
                <a:spcPct val="80000"/>
              </a:lnSpc>
              <a:buFontTx/>
              <a:buNone/>
            </a:pPr>
            <a:r>
              <a:rPr lang="en-GB" sz="1800" dirty="0">
                <a:latin typeface="Book Antiqua" panose="02040602050305030304" pitchFamily="18" charset="0"/>
              </a:rPr>
              <a:t>  the ala of the ilium and are mainly </a:t>
            </a:r>
          </a:p>
          <a:p>
            <a:pPr eaLnBrk="1" hangingPunct="1">
              <a:lnSpc>
                <a:spcPct val="80000"/>
              </a:lnSpc>
              <a:buFontTx/>
              <a:buNone/>
            </a:pPr>
            <a:r>
              <a:rPr lang="en-GB" sz="1800" dirty="0">
                <a:latin typeface="Book Antiqua" panose="02040602050305030304" pitchFamily="18" charset="0"/>
              </a:rPr>
              <a:t>  extensors, abductors, and medial </a:t>
            </a:r>
          </a:p>
          <a:p>
            <a:pPr eaLnBrk="1" hangingPunct="1">
              <a:lnSpc>
                <a:spcPct val="80000"/>
              </a:lnSpc>
              <a:buFontTx/>
              <a:buNone/>
            </a:pPr>
            <a:r>
              <a:rPr lang="en-GB" sz="1800" dirty="0">
                <a:latin typeface="Book Antiqua" panose="02040602050305030304" pitchFamily="18" charset="0"/>
              </a:rPr>
              <a:t>  rotators of the thigh.</a:t>
            </a:r>
            <a:endParaRPr lang="en-US" altLang="en-US" sz="1800" b="1" dirty="0">
              <a:effectLst>
                <a:outerShdw blurRad="38100" dist="38100" dir="2700000" algn="tl">
                  <a:srgbClr val="C0C0C0"/>
                </a:outerShdw>
              </a:effectLst>
              <a:latin typeface="Book Antiqua" panose="02040602050305030304" pitchFamily="18" charset="0"/>
            </a:endParaRPr>
          </a:p>
        </p:txBody>
      </p:sp>
      <p:pic>
        <p:nvPicPr>
          <p:cNvPr id="4" name="Picture 3">
            <a:extLst>
              <a:ext uri="{FF2B5EF4-FFF2-40B4-BE49-F238E27FC236}">
                <a16:creationId xmlns:a16="http://schemas.microsoft.com/office/drawing/2014/main" id="{A7DC2A46-E714-F5C1-BCC0-21AE4FF1D4C7}"/>
              </a:ext>
            </a:extLst>
          </p:cNvPr>
          <p:cNvPicPr>
            <a:picLocks noChangeAspect="1"/>
          </p:cNvPicPr>
          <p:nvPr/>
        </p:nvPicPr>
        <p:blipFill>
          <a:blip r:embed="rId2"/>
          <a:stretch>
            <a:fillRect/>
          </a:stretch>
        </p:blipFill>
        <p:spPr>
          <a:xfrm>
            <a:off x="3794295" y="1036714"/>
            <a:ext cx="5349704" cy="5509737"/>
          </a:xfrm>
          <a:prstGeom prst="rect">
            <a:avLst/>
          </a:prstGeom>
        </p:spPr>
      </p:pic>
    </p:spTree>
    <p:extLst>
      <p:ext uri="{BB962C8B-B14F-4D97-AF65-F5344CB8AC3E}">
        <p14:creationId xmlns:p14="http://schemas.microsoft.com/office/powerpoint/2010/main" val="1265267004"/>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4294967295"/>
          </p:nvPr>
        </p:nvSpPr>
        <p:spPr>
          <a:xfrm>
            <a:off x="0" y="0"/>
            <a:ext cx="4876792" cy="6858000"/>
          </a:xfrm>
        </p:spPr>
        <p:txBody>
          <a:bodyPr/>
          <a:lstStyle/>
          <a:p>
            <a:pPr eaLnBrk="1" hangingPunct="1">
              <a:buFontTx/>
              <a:buNone/>
            </a:pPr>
            <a:r>
              <a:rPr lang="sr-Latn-CS" altLang="en-US" sz="2800" b="1" dirty="0">
                <a:solidFill>
                  <a:srgbClr val="00B050"/>
                </a:solidFill>
              </a:rPr>
              <a:t> </a:t>
            </a:r>
            <a:r>
              <a:rPr lang="sr-Latn-CS" altLang="en-US" sz="2400" b="1" dirty="0" err="1">
                <a:solidFill>
                  <a:srgbClr val="00B050"/>
                </a:solidFill>
              </a:rPr>
              <a:t>Fossa</a:t>
            </a:r>
            <a:r>
              <a:rPr lang="sr-Latn-CS" altLang="en-US" sz="2400" b="1" dirty="0">
                <a:solidFill>
                  <a:srgbClr val="00B050"/>
                </a:solidFill>
              </a:rPr>
              <a:t> </a:t>
            </a:r>
            <a:r>
              <a:rPr lang="sr-Latn-CS" altLang="en-US" sz="2400" b="1" dirty="0" err="1">
                <a:solidFill>
                  <a:srgbClr val="00B050"/>
                </a:solidFill>
              </a:rPr>
              <a:t>poplitea</a:t>
            </a:r>
            <a:r>
              <a:rPr lang="en-GB" altLang="en-US" sz="2400" b="1" dirty="0">
                <a:solidFill>
                  <a:srgbClr val="00B050"/>
                </a:solidFill>
              </a:rPr>
              <a:t> (popliteal fossa)</a:t>
            </a:r>
          </a:p>
          <a:p>
            <a:pPr eaLnBrk="1" hangingPunct="1">
              <a:buFontTx/>
              <a:buNone/>
            </a:pPr>
            <a:endParaRPr lang="sr-Latn-CS" altLang="en-US" sz="2400" dirty="0"/>
          </a:p>
          <a:p>
            <a:pPr eaLnBrk="1" hangingPunct="1">
              <a:buFontTx/>
              <a:buNone/>
            </a:pPr>
            <a:r>
              <a:rPr lang="sr-Latn-CS" altLang="en-US" sz="1800" dirty="0"/>
              <a:t>a) </a:t>
            </a:r>
            <a:r>
              <a:rPr lang="en-GB" altLang="en-US" sz="1800" b="1" dirty="0"/>
              <a:t>superolateral wall </a:t>
            </a:r>
            <a:r>
              <a:rPr lang="sr-Latn-CS" altLang="en-US" sz="1800" dirty="0"/>
              <a:t>- m. biceps </a:t>
            </a:r>
            <a:r>
              <a:rPr lang="sr-Latn-CS" altLang="en-US" sz="1800" dirty="0" err="1"/>
              <a:t>femoris</a:t>
            </a:r>
            <a:br>
              <a:rPr lang="sr-Latn-CS" altLang="en-US" sz="1800" dirty="0"/>
            </a:br>
            <a:endParaRPr lang="en-GB" altLang="en-US" sz="1800" dirty="0"/>
          </a:p>
          <a:p>
            <a:pPr eaLnBrk="1" hangingPunct="1">
              <a:buFontTx/>
              <a:buNone/>
            </a:pPr>
            <a:r>
              <a:rPr lang="en-GB" altLang="en-US" sz="1800" dirty="0"/>
              <a:t>b</a:t>
            </a:r>
            <a:r>
              <a:rPr lang="sr-Latn-CS" altLang="en-US" sz="1800" dirty="0"/>
              <a:t>) </a:t>
            </a:r>
            <a:r>
              <a:rPr lang="en-GB" altLang="en-US" sz="1800" b="1" dirty="0"/>
              <a:t>superomedial wall</a:t>
            </a:r>
            <a:r>
              <a:rPr lang="sr-Latn-CS" altLang="en-US" sz="1800" dirty="0"/>
              <a:t>- m. </a:t>
            </a:r>
            <a:r>
              <a:rPr lang="sr-Latn-CS" altLang="en-US" sz="1800" dirty="0" err="1"/>
              <a:t>semitendineus</a:t>
            </a:r>
            <a:r>
              <a:rPr lang="sr-Latn-CS" altLang="en-US" sz="1800" dirty="0"/>
              <a:t>, </a:t>
            </a:r>
          </a:p>
          <a:p>
            <a:pPr eaLnBrk="1" hangingPunct="1">
              <a:buFontTx/>
              <a:buNone/>
            </a:pPr>
            <a:r>
              <a:rPr lang="sr-Latn-CS" altLang="en-US" sz="1800" dirty="0"/>
              <a:t>                                    </a:t>
            </a:r>
            <a:r>
              <a:rPr lang="en-GB" altLang="en-US" sz="1800" dirty="0"/>
              <a:t>  </a:t>
            </a:r>
            <a:r>
              <a:rPr lang="sr-Latn-CS" altLang="en-US" sz="1800" dirty="0"/>
              <a:t>m. </a:t>
            </a:r>
            <a:r>
              <a:rPr lang="sr-Latn-CS" altLang="en-US" sz="1800" dirty="0" err="1"/>
              <a:t>semimembranosus</a:t>
            </a:r>
            <a:endParaRPr lang="en-GB" altLang="en-US" sz="1800" dirty="0"/>
          </a:p>
          <a:p>
            <a:pPr eaLnBrk="1" hangingPunct="1">
              <a:buFontTx/>
              <a:buNone/>
            </a:pPr>
            <a:endParaRPr lang="sr-Latn-CS" altLang="en-US" sz="1800" dirty="0"/>
          </a:p>
          <a:p>
            <a:pPr eaLnBrk="1" hangingPunct="1">
              <a:buFontTx/>
              <a:buNone/>
            </a:pPr>
            <a:r>
              <a:rPr lang="en-GB" altLang="en-US" sz="1800" dirty="0"/>
              <a:t>c</a:t>
            </a:r>
            <a:r>
              <a:rPr lang="sr-Latn-CS" altLang="en-US" sz="1800" dirty="0"/>
              <a:t>) </a:t>
            </a:r>
            <a:r>
              <a:rPr lang="en-GB" altLang="en-US" sz="1800" b="1" dirty="0"/>
              <a:t>inferolateral wall </a:t>
            </a:r>
            <a:r>
              <a:rPr lang="sr-Latn-CS" altLang="en-US" sz="1800" dirty="0"/>
              <a:t>– </a:t>
            </a:r>
            <a:r>
              <a:rPr lang="en-GB" altLang="en-US" sz="1800" dirty="0"/>
              <a:t>m. gastrocnemius</a:t>
            </a:r>
            <a:br>
              <a:rPr lang="en-GB" altLang="en-US" sz="1800" dirty="0"/>
            </a:br>
            <a:r>
              <a:rPr lang="en-GB" altLang="en-US" sz="1800" dirty="0"/>
              <a:t>                              (lateral head)</a:t>
            </a:r>
          </a:p>
          <a:p>
            <a:pPr eaLnBrk="1" hangingPunct="1">
              <a:buFontTx/>
              <a:buNone/>
            </a:pPr>
            <a:endParaRPr lang="sr-Latn-CS" altLang="en-US" sz="1800" dirty="0"/>
          </a:p>
        </p:txBody>
      </p:sp>
      <p:pic>
        <p:nvPicPr>
          <p:cNvPr id="3" name="Picture 2">
            <a:extLst>
              <a:ext uri="{FF2B5EF4-FFF2-40B4-BE49-F238E27FC236}">
                <a16:creationId xmlns:a16="http://schemas.microsoft.com/office/drawing/2014/main" id="{6F00CD93-DC11-2FE1-ACC5-FF9986E7E8FC}"/>
              </a:ext>
            </a:extLst>
          </p:cNvPr>
          <p:cNvPicPr>
            <a:picLocks noChangeAspect="1"/>
          </p:cNvPicPr>
          <p:nvPr/>
        </p:nvPicPr>
        <p:blipFill>
          <a:blip r:embed="rId2"/>
          <a:stretch>
            <a:fillRect/>
          </a:stretch>
        </p:blipFill>
        <p:spPr>
          <a:xfrm>
            <a:off x="1706956" y="3089233"/>
            <a:ext cx="5410058" cy="3789201"/>
          </a:xfrm>
          <a:prstGeom prst="rect">
            <a:avLst/>
          </a:prstGeom>
        </p:spPr>
      </p:pic>
      <p:sp>
        <p:nvSpPr>
          <p:cNvPr id="5" name="TextBox 4">
            <a:extLst>
              <a:ext uri="{FF2B5EF4-FFF2-40B4-BE49-F238E27FC236}">
                <a16:creationId xmlns:a16="http://schemas.microsoft.com/office/drawing/2014/main" id="{1CFEDAE3-06BF-025A-BDF6-67D37DB301A5}"/>
              </a:ext>
            </a:extLst>
          </p:cNvPr>
          <p:cNvSpPr txBox="1"/>
          <p:nvPr/>
        </p:nvSpPr>
        <p:spPr>
          <a:xfrm>
            <a:off x="4881850" y="251955"/>
            <a:ext cx="4419604" cy="2585323"/>
          </a:xfrm>
          <a:prstGeom prst="rect">
            <a:avLst/>
          </a:prstGeom>
          <a:noFill/>
        </p:spPr>
        <p:txBody>
          <a:bodyPr wrap="square">
            <a:spAutoFit/>
          </a:bodyPr>
          <a:lstStyle/>
          <a:p>
            <a:pPr eaLnBrk="1" hangingPunct="1">
              <a:buNone/>
            </a:pPr>
            <a:r>
              <a:rPr lang="sr-Latn-CS" altLang="en-US" sz="1800" dirty="0"/>
              <a:t> </a:t>
            </a:r>
            <a:r>
              <a:rPr lang="en-GB" altLang="en-US" sz="1800" dirty="0"/>
              <a:t>d</a:t>
            </a:r>
            <a:r>
              <a:rPr lang="sr-Latn-CS" altLang="en-US" sz="1800" dirty="0"/>
              <a:t>) </a:t>
            </a:r>
            <a:r>
              <a:rPr lang="en-GB" altLang="en-US" sz="1800" b="1" dirty="0"/>
              <a:t>inferomedial wall </a:t>
            </a:r>
            <a:r>
              <a:rPr lang="sr-Latn-CS" altLang="en-US" sz="1800" dirty="0"/>
              <a:t>- </a:t>
            </a:r>
            <a:r>
              <a:rPr lang="en-GB" altLang="en-US" sz="1800" dirty="0"/>
              <a:t>m. gastrocnemius</a:t>
            </a:r>
            <a:br>
              <a:rPr lang="en-GB" altLang="en-US" sz="1800" dirty="0"/>
            </a:br>
            <a:r>
              <a:rPr lang="en-GB" altLang="en-US" sz="1800" dirty="0"/>
              <a:t>                                      (medial head)</a:t>
            </a:r>
          </a:p>
          <a:p>
            <a:pPr eaLnBrk="1" hangingPunct="1">
              <a:buNone/>
            </a:pPr>
            <a:endParaRPr lang="en-GB" altLang="en-US" sz="1800" dirty="0"/>
          </a:p>
          <a:p>
            <a:pPr eaLnBrk="1" hangingPunct="1">
              <a:buFontTx/>
              <a:buNone/>
            </a:pPr>
            <a:r>
              <a:rPr lang="en-GB" altLang="en-US" dirty="0"/>
              <a:t> </a:t>
            </a:r>
            <a:r>
              <a:rPr lang="en-GB" altLang="en-US" sz="1800" dirty="0"/>
              <a:t>e</a:t>
            </a:r>
            <a:r>
              <a:rPr lang="sr-Latn-CS" altLang="en-US" sz="1800" dirty="0"/>
              <a:t>) </a:t>
            </a:r>
            <a:r>
              <a:rPr lang="en-GB" altLang="en-US" sz="1800" b="1" dirty="0"/>
              <a:t>anterior wall </a:t>
            </a:r>
            <a:r>
              <a:rPr lang="sr-Cyrl-CS" altLang="en-US" sz="1800" b="1" dirty="0"/>
              <a:t>–</a:t>
            </a:r>
            <a:r>
              <a:rPr lang="en-GB" altLang="en-US" sz="1800" b="1" dirty="0"/>
              <a:t> floor</a:t>
            </a:r>
            <a:r>
              <a:rPr lang="sr-Cyrl-CS" altLang="en-US" sz="1800" dirty="0"/>
              <a:t> </a:t>
            </a:r>
            <a:br>
              <a:rPr lang="en-GB" altLang="en-US" sz="1800" dirty="0"/>
            </a:br>
            <a:r>
              <a:rPr lang="en-GB" altLang="en-US" sz="1800" dirty="0"/>
              <a:t>                  </a:t>
            </a:r>
            <a:r>
              <a:rPr lang="sr-Latn-CS" altLang="en-US" sz="1800" dirty="0"/>
              <a:t>– </a:t>
            </a:r>
            <a:r>
              <a:rPr lang="en-GB" altLang="en-US" sz="1800" dirty="0"/>
              <a:t>popliteal surface of </a:t>
            </a:r>
            <a:r>
              <a:rPr lang="sr-Latn-CS" altLang="en-US" sz="1800" dirty="0" err="1"/>
              <a:t>fem</a:t>
            </a:r>
            <a:r>
              <a:rPr lang="en-GB" altLang="en-US" sz="1800" dirty="0" err="1"/>
              <a:t>ur</a:t>
            </a:r>
            <a:r>
              <a:rPr lang="sr-Latn-CS" altLang="en-US" sz="1800" dirty="0"/>
              <a:t> </a:t>
            </a:r>
          </a:p>
          <a:p>
            <a:pPr eaLnBrk="1" hangingPunct="1">
              <a:buFontTx/>
              <a:buNone/>
            </a:pPr>
            <a:r>
              <a:rPr lang="sr-Latn-CS" altLang="en-US" sz="1800" dirty="0"/>
              <a:t>                 </a:t>
            </a:r>
            <a:r>
              <a:rPr lang="en-GB" altLang="en-US" sz="1800" dirty="0"/>
              <a:t>  -  knee joint</a:t>
            </a:r>
            <a:endParaRPr lang="sr-Latn-CS" altLang="en-US" sz="1800" dirty="0"/>
          </a:p>
          <a:p>
            <a:pPr eaLnBrk="1" hangingPunct="1">
              <a:buFontTx/>
              <a:buNone/>
            </a:pPr>
            <a:r>
              <a:rPr lang="sr-Latn-CS" altLang="en-US" sz="1800" dirty="0"/>
              <a:t>                   </a:t>
            </a:r>
            <a:r>
              <a:rPr lang="en-GB" altLang="en-US" sz="1800" dirty="0"/>
              <a:t>- </a:t>
            </a:r>
            <a:r>
              <a:rPr lang="sr-Latn-CS" altLang="en-US" sz="1800" dirty="0"/>
              <a:t> m. </a:t>
            </a:r>
            <a:r>
              <a:rPr lang="sr-Latn-CS" altLang="en-US" sz="1800" dirty="0" err="1"/>
              <a:t>popliteus</a:t>
            </a:r>
            <a:endParaRPr lang="en-GB" altLang="en-US" sz="1800" dirty="0"/>
          </a:p>
          <a:p>
            <a:pPr eaLnBrk="1" hangingPunct="1">
              <a:buFontTx/>
              <a:buNone/>
            </a:pPr>
            <a:br>
              <a:rPr lang="sr-Latn-CS" altLang="en-US" sz="1800" dirty="0"/>
            </a:br>
            <a:r>
              <a:rPr lang="en-GB" altLang="en-US" sz="1800" dirty="0"/>
              <a:t>  </a:t>
            </a:r>
            <a:r>
              <a:rPr lang="sr-Latn-CS" altLang="en-US" sz="1800" dirty="0"/>
              <a:t>f) </a:t>
            </a:r>
            <a:r>
              <a:rPr lang="en-GB" altLang="en-US" sz="1800" b="1" dirty="0"/>
              <a:t>posterior wall </a:t>
            </a:r>
            <a:r>
              <a:rPr lang="sr-Latn-CS" altLang="en-US" sz="1800" dirty="0"/>
              <a:t>- </a:t>
            </a:r>
            <a:r>
              <a:rPr lang="sr-Latn-CS" altLang="en-US" sz="1800" dirty="0" err="1"/>
              <a:t>fascia</a:t>
            </a:r>
            <a:r>
              <a:rPr lang="sr-Latn-CS" altLang="en-US" sz="1800" dirty="0"/>
              <a:t> </a:t>
            </a:r>
            <a:r>
              <a:rPr lang="sr-Latn-CS" altLang="en-US" sz="1800" dirty="0" err="1"/>
              <a:t>poplitea</a:t>
            </a:r>
            <a:endParaRPr lang="en-GB" dirty="0"/>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ossa popl">
            <a:extLst>
              <a:ext uri="{FF2B5EF4-FFF2-40B4-BE49-F238E27FC236}">
                <a16:creationId xmlns:a16="http://schemas.microsoft.com/office/drawing/2014/main" id="{0D331D78-892B-F5A8-BF2E-DE192004DC6C}"/>
              </a:ext>
            </a:extLst>
          </p:cNvPr>
          <p:cNvPicPr>
            <a:picLocks noGrp="1" noChangeAspect="1" noChangeArrowheads="1"/>
          </p:cNvPicPr>
          <p:nvPr>
            <p:ph idx="4294967295"/>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331913" y="952500"/>
            <a:ext cx="6804025" cy="5905500"/>
          </a:xfrm>
          <a:noFill/>
          <a:ln/>
        </p:spPr>
      </p:pic>
      <p:sp>
        <p:nvSpPr>
          <p:cNvPr id="16388" name="AutoShape 4">
            <a:extLst>
              <a:ext uri="{FF2B5EF4-FFF2-40B4-BE49-F238E27FC236}">
                <a16:creationId xmlns:a16="http://schemas.microsoft.com/office/drawing/2014/main" id="{191521A8-A1CE-C132-9D81-ABD17DEF9C8A}"/>
              </a:ext>
            </a:extLst>
          </p:cNvPr>
          <p:cNvSpPr>
            <a:spLocks noChangeArrowheads="1"/>
          </p:cNvSpPr>
          <p:nvPr/>
        </p:nvSpPr>
        <p:spPr bwMode="auto">
          <a:xfrm>
            <a:off x="3203575" y="3284538"/>
            <a:ext cx="1512888" cy="215900"/>
          </a:xfrm>
          <a:prstGeom prst="rightArrow">
            <a:avLst>
              <a:gd name="adj1" fmla="val 50000"/>
              <a:gd name="adj2" fmla="val 175184"/>
            </a:avLst>
          </a:prstGeom>
          <a:solidFill>
            <a:srgbClr val="FF0000"/>
          </a:solidFill>
          <a:ln w="28575">
            <a:solidFill>
              <a:schemeClr val="tx1"/>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endParaRPr lang="sr-Latn-CS" altLang="en-US">
              <a:latin typeface="Tahoma" panose="020B0604030504040204" pitchFamily="34" charset="0"/>
            </a:endParaRPr>
          </a:p>
        </p:txBody>
      </p:sp>
      <p:sp>
        <p:nvSpPr>
          <p:cNvPr id="16389" name="Text Box 5">
            <a:extLst>
              <a:ext uri="{FF2B5EF4-FFF2-40B4-BE49-F238E27FC236}">
                <a16:creationId xmlns:a16="http://schemas.microsoft.com/office/drawing/2014/main" id="{7ACADE86-8D61-EF81-3E5F-10A2B15D893A}"/>
              </a:ext>
            </a:extLst>
          </p:cNvPr>
          <p:cNvSpPr txBox="1">
            <a:spLocks noChangeArrowheads="1"/>
          </p:cNvSpPr>
          <p:nvPr/>
        </p:nvSpPr>
        <p:spPr bwMode="auto">
          <a:xfrm>
            <a:off x="250825" y="4797425"/>
            <a:ext cx="719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3200" b="1" i="1">
                <a:solidFill>
                  <a:srgbClr val="800000"/>
                </a:solidFill>
                <a:effectLst>
                  <a:outerShdw blurRad="38100" dist="38100" dir="2700000" algn="tl">
                    <a:srgbClr val="C0C0C0"/>
                  </a:outerShdw>
                </a:effectLst>
                <a:latin typeface="Arial" panose="020B0604020202020204" pitchFamily="34" charset="0"/>
              </a:rPr>
              <a:t>M</a:t>
            </a:r>
            <a:endParaRPr lang="en-US" altLang="en-US" sz="3200" b="1" i="1">
              <a:solidFill>
                <a:srgbClr val="800000"/>
              </a:solidFill>
              <a:effectLst>
                <a:outerShdw blurRad="38100" dist="38100" dir="2700000" algn="tl">
                  <a:srgbClr val="C0C0C0"/>
                </a:outerShdw>
              </a:effectLst>
              <a:latin typeface="Arial" panose="020B0604020202020204" pitchFamily="34" charset="0"/>
            </a:endParaRPr>
          </a:p>
        </p:txBody>
      </p:sp>
      <p:sp>
        <p:nvSpPr>
          <p:cNvPr id="16390" name="Text Box 6">
            <a:extLst>
              <a:ext uri="{FF2B5EF4-FFF2-40B4-BE49-F238E27FC236}">
                <a16:creationId xmlns:a16="http://schemas.microsoft.com/office/drawing/2014/main" id="{8DA3F7AD-647D-DD9C-0C32-EF5DB3477996}"/>
              </a:ext>
            </a:extLst>
          </p:cNvPr>
          <p:cNvSpPr txBox="1">
            <a:spLocks noChangeArrowheads="1"/>
          </p:cNvSpPr>
          <p:nvPr/>
        </p:nvSpPr>
        <p:spPr bwMode="auto">
          <a:xfrm>
            <a:off x="8027988" y="4581525"/>
            <a:ext cx="7556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3200" b="1" i="1">
                <a:solidFill>
                  <a:srgbClr val="800000"/>
                </a:solidFill>
                <a:effectLst>
                  <a:outerShdw blurRad="38100" dist="38100" dir="2700000" algn="tl">
                    <a:srgbClr val="C0C0C0"/>
                  </a:outerShdw>
                </a:effectLst>
                <a:latin typeface="Arial" panose="020B0604020202020204" pitchFamily="34" charset="0"/>
              </a:rPr>
              <a:t>L</a:t>
            </a:r>
            <a:endParaRPr lang="en-US" altLang="en-US" sz="3200" b="1" i="1">
              <a:solidFill>
                <a:srgbClr val="800000"/>
              </a:solidFill>
              <a:effectLst>
                <a:outerShdw blurRad="38100" dist="38100" dir="2700000" algn="tl">
                  <a:srgbClr val="C0C0C0"/>
                </a:outerShdw>
              </a:effectLst>
              <a:latin typeface="Arial" panose="020B0604020202020204" pitchFamily="34" charset="0"/>
            </a:endParaRPr>
          </a:p>
        </p:txBody>
      </p:sp>
      <p:sp>
        <p:nvSpPr>
          <p:cNvPr id="16391" name="AutoShape 7">
            <a:extLst>
              <a:ext uri="{FF2B5EF4-FFF2-40B4-BE49-F238E27FC236}">
                <a16:creationId xmlns:a16="http://schemas.microsoft.com/office/drawing/2014/main" id="{523F363C-247F-E631-9058-7D82B0F37C69}"/>
              </a:ext>
            </a:extLst>
          </p:cNvPr>
          <p:cNvSpPr>
            <a:spLocks noChangeArrowheads="1"/>
          </p:cNvSpPr>
          <p:nvPr/>
        </p:nvSpPr>
        <p:spPr bwMode="auto">
          <a:xfrm>
            <a:off x="3132138" y="2852738"/>
            <a:ext cx="1800225" cy="215900"/>
          </a:xfrm>
          <a:prstGeom prst="rightArrow">
            <a:avLst>
              <a:gd name="adj1" fmla="val 50000"/>
              <a:gd name="adj2" fmla="val 208456"/>
            </a:avLst>
          </a:prstGeom>
          <a:solidFill>
            <a:srgbClr val="00CCFF"/>
          </a:solidFill>
          <a:ln w="28575">
            <a:solidFill>
              <a:schemeClr val="tx1"/>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endParaRPr lang="sr-Latn-CS" altLang="en-US">
              <a:latin typeface="Tahoma" panose="020B0604030504040204" pitchFamily="34" charset="0"/>
            </a:endParaRPr>
          </a:p>
        </p:txBody>
      </p:sp>
      <p:sp>
        <p:nvSpPr>
          <p:cNvPr id="16392" name="AutoShape 8">
            <a:extLst>
              <a:ext uri="{FF2B5EF4-FFF2-40B4-BE49-F238E27FC236}">
                <a16:creationId xmlns:a16="http://schemas.microsoft.com/office/drawing/2014/main" id="{C988844E-370C-A99B-60D8-24894CD16425}"/>
              </a:ext>
            </a:extLst>
          </p:cNvPr>
          <p:cNvSpPr>
            <a:spLocks noChangeArrowheads="1"/>
          </p:cNvSpPr>
          <p:nvPr/>
        </p:nvSpPr>
        <p:spPr bwMode="auto">
          <a:xfrm rot="20642937">
            <a:off x="5076825" y="2349500"/>
            <a:ext cx="1223963" cy="215900"/>
          </a:xfrm>
          <a:prstGeom prst="leftArrow">
            <a:avLst>
              <a:gd name="adj1" fmla="val 50000"/>
              <a:gd name="adj2" fmla="val 141728"/>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endParaRPr lang="sr-Latn-CS" altLang="en-US">
              <a:latin typeface="Tahoma" panose="020B0604030504040204" pitchFamily="34" charset="0"/>
            </a:endParaRPr>
          </a:p>
        </p:txBody>
      </p:sp>
      <p:sp>
        <p:nvSpPr>
          <p:cNvPr id="16393" name="AutoShape 9">
            <a:extLst>
              <a:ext uri="{FF2B5EF4-FFF2-40B4-BE49-F238E27FC236}">
                <a16:creationId xmlns:a16="http://schemas.microsoft.com/office/drawing/2014/main" id="{8ACF96D4-8060-E9D7-133F-88F1BB226317}"/>
              </a:ext>
            </a:extLst>
          </p:cNvPr>
          <p:cNvSpPr>
            <a:spLocks noChangeArrowheads="1"/>
          </p:cNvSpPr>
          <p:nvPr/>
        </p:nvSpPr>
        <p:spPr bwMode="auto">
          <a:xfrm rot="21042612">
            <a:off x="5294313" y="2874963"/>
            <a:ext cx="935037" cy="215900"/>
          </a:xfrm>
          <a:prstGeom prst="leftArrow">
            <a:avLst>
              <a:gd name="adj1" fmla="val 50000"/>
              <a:gd name="adj2" fmla="val 108272"/>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endParaRPr lang="sr-Latn-CS" altLang="en-US">
              <a:latin typeface="Tahoma" panose="020B0604030504040204" pitchFamily="34" charset="0"/>
            </a:endParaRPr>
          </a:p>
        </p:txBody>
      </p:sp>
      <p:sp>
        <p:nvSpPr>
          <p:cNvPr id="16394" name="Text Box 10">
            <a:extLst>
              <a:ext uri="{FF2B5EF4-FFF2-40B4-BE49-F238E27FC236}">
                <a16:creationId xmlns:a16="http://schemas.microsoft.com/office/drawing/2014/main" id="{AD63C216-4454-736F-4E1D-FEAF8722C61A}"/>
              </a:ext>
            </a:extLst>
          </p:cNvPr>
          <p:cNvSpPr txBox="1">
            <a:spLocks noChangeArrowheads="1"/>
          </p:cNvSpPr>
          <p:nvPr/>
        </p:nvSpPr>
        <p:spPr bwMode="auto">
          <a:xfrm>
            <a:off x="1042988" y="3141663"/>
            <a:ext cx="2089150" cy="519112"/>
          </a:xfrm>
          <a:prstGeom prst="rect">
            <a:avLst/>
          </a:prstGeom>
          <a:solidFill>
            <a:srgbClr val="EFC65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2800" b="1">
                <a:solidFill>
                  <a:srgbClr val="FF0000"/>
                </a:solidFill>
                <a:effectLst>
                  <a:outerShdw blurRad="38100" dist="38100" dir="2700000" algn="tl">
                    <a:srgbClr val="000000"/>
                  </a:outerShdw>
                </a:effectLst>
                <a:latin typeface="Arial" panose="020B0604020202020204" pitchFamily="34" charset="0"/>
              </a:rPr>
              <a:t>A. poplitea</a:t>
            </a:r>
            <a:endParaRPr lang="en-US" altLang="en-US" sz="2800" b="1">
              <a:solidFill>
                <a:srgbClr val="FF0000"/>
              </a:solidFill>
              <a:effectLst>
                <a:outerShdw blurRad="38100" dist="38100" dir="2700000" algn="tl">
                  <a:srgbClr val="000000"/>
                </a:outerShdw>
              </a:effectLst>
              <a:latin typeface="Arial" panose="020B0604020202020204" pitchFamily="34" charset="0"/>
            </a:endParaRPr>
          </a:p>
        </p:txBody>
      </p:sp>
      <p:sp>
        <p:nvSpPr>
          <p:cNvPr id="16395" name="Text Box 11">
            <a:extLst>
              <a:ext uri="{FF2B5EF4-FFF2-40B4-BE49-F238E27FC236}">
                <a16:creationId xmlns:a16="http://schemas.microsoft.com/office/drawing/2014/main" id="{3884FD29-BF54-805E-F111-212B75C53920}"/>
              </a:ext>
            </a:extLst>
          </p:cNvPr>
          <p:cNvSpPr txBox="1">
            <a:spLocks noChangeArrowheads="1"/>
          </p:cNvSpPr>
          <p:nvPr/>
        </p:nvSpPr>
        <p:spPr bwMode="auto">
          <a:xfrm>
            <a:off x="1116013" y="2565400"/>
            <a:ext cx="2016125" cy="519113"/>
          </a:xfrm>
          <a:prstGeom prst="rect">
            <a:avLst/>
          </a:prstGeom>
          <a:solidFill>
            <a:srgbClr val="EFC65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2800" b="1">
                <a:solidFill>
                  <a:srgbClr val="00CCFF"/>
                </a:solidFill>
                <a:effectLst>
                  <a:outerShdw blurRad="38100" dist="38100" dir="2700000" algn="tl">
                    <a:srgbClr val="000000"/>
                  </a:outerShdw>
                </a:effectLst>
                <a:latin typeface="Arial" panose="020B0604020202020204" pitchFamily="34" charset="0"/>
              </a:rPr>
              <a:t>V. poplitea</a:t>
            </a:r>
            <a:endParaRPr lang="en-US" altLang="en-US" sz="2800" b="1">
              <a:solidFill>
                <a:srgbClr val="00CCFF"/>
              </a:solidFill>
              <a:effectLst>
                <a:outerShdw blurRad="38100" dist="38100" dir="2700000" algn="tl">
                  <a:srgbClr val="000000"/>
                </a:outerShdw>
              </a:effectLst>
              <a:latin typeface="Arial" panose="020B0604020202020204" pitchFamily="34" charset="0"/>
            </a:endParaRPr>
          </a:p>
        </p:txBody>
      </p:sp>
      <p:sp>
        <p:nvSpPr>
          <p:cNvPr id="16396" name="Text Box 12">
            <a:extLst>
              <a:ext uri="{FF2B5EF4-FFF2-40B4-BE49-F238E27FC236}">
                <a16:creationId xmlns:a16="http://schemas.microsoft.com/office/drawing/2014/main" id="{A2F2F4EA-91D0-904A-645C-52B13DE0307C}"/>
              </a:ext>
            </a:extLst>
          </p:cNvPr>
          <p:cNvSpPr txBox="1">
            <a:spLocks noChangeArrowheads="1"/>
          </p:cNvSpPr>
          <p:nvPr/>
        </p:nvSpPr>
        <p:spPr bwMode="auto">
          <a:xfrm>
            <a:off x="6300788" y="1916113"/>
            <a:ext cx="1871662" cy="519112"/>
          </a:xfrm>
          <a:prstGeom prst="rect">
            <a:avLst/>
          </a:prstGeom>
          <a:solidFill>
            <a:srgbClr val="EFC65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2800" b="1">
                <a:solidFill>
                  <a:srgbClr val="FFFF00"/>
                </a:solidFill>
                <a:effectLst>
                  <a:outerShdw blurRad="38100" dist="38100" dir="2700000" algn="tl">
                    <a:srgbClr val="000000"/>
                  </a:outerShdw>
                </a:effectLst>
                <a:latin typeface="Arial" panose="020B0604020202020204" pitchFamily="34" charset="0"/>
              </a:rPr>
              <a:t>N. tibialis</a:t>
            </a:r>
            <a:endParaRPr lang="en-US" altLang="en-US" sz="2800" b="1">
              <a:solidFill>
                <a:srgbClr val="FFFF00"/>
              </a:solidFill>
              <a:effectLst>
                <a:outerShdw blurRad="38100" dist="38100" dir="2700000" algn="tl">
                  <a:srgbClr val="000000"/>
                </a:outerShdw>
              </a:effectLst>
              <a:latin typeface="Arial" panose="020B0604020202020204" pitchFamily="34" charset="0"/>
            </a:endParaRPr>
          </a:p>
        </p:txBody>
      </p:sp>
      <p:sp>
        <p:nvSpPr>
          <p:cNvPr id="16397" name="Text Box 13">
            <a:extLst>
              <a:ext uri="{FF2B5EF4-FFF2-40B4-BE49-F238E27FC236}">
                <a16:creationId xmlns:a16="http://schemas.microsoft.com/office/drawing/2014/main" id="{18FF9511-090E-E25E-ADCC-5F19AB118C12}"/>
              </a:ext>
            </a:extLst>
          </p:cNvPr>
          <p:cNvSpPr txBox="1">
            <a:spLocks noChangeArrowheads="1"/>
          </p:cNvSpPr>
          <p:nvPr/>
        </p:nvSpPr>
        <p:spPr bwMode="auto">
          <a:xfrm>
            <a:off x="6300788" y="2565400"/>
            <a:ext cx="1800225" cy="822325"/>
          </a:xfrm>
          <a:prstGeom prst="rect">
            <a:avLst/>
          </a:prstGeom>
          <a:solidFill>
            <a:srgbClr val="EFC65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2400" b="1">
                <a:solidFill>
                  <a:srgbClr val="FFFF00"/>
                </a:solidFill>
                <a:effectLst>
                  <a:outerShdw blurRad="38100" dist="38100" dir="2700000" algn="tl">
                    <a:srgbClr val="000000"/>
                  </a:outerShdw>
                </a:effectLst>
                <a:latin typeface="Arial" panose="020B0604020202020204" pitchFamily="34" charset="0"/>
              </a:rPr>
              <a:t>N. fibularis  communis</a:t>
            </a:r>
            <a:endParaRPr lang="en-US" altLang="en-US" sz="2400" b="1">
              <a:solidFill>
                <a:srgbClr val="FFFF00"/>
              </a:solidFill>
              <a:effectLst>
                <a:outerShdw blurRad="38100" dist="38100" dir="2700000" algn="tl">
                  <a:srgbClr val="000000"/>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6394"/>
                                        </p:tgtEl>
                                        <p:attrNameLst>
                                          <p:attrName>style.visibility</p:attrName>
                                        </p:attrNameLst>
                                      </p:cBhvr>
                                      <p:to>
                                        <p:strVal val="visible"/>
                                      </p:to>
                                    </p:set>
                                    <p:animScale>
                                      <p:cBhvr>
                                        <p:cTn id="7" dur="1000" decel="50000" fill="hold">
                                          <p:stCondLst>
                                            <p:cond delay="0"/>
                                          </p:stCondLst>
                                        </p:cTn>
                                        <p:tgtEl>
                                          <p:spTgt spid="163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6394"/>
                                        </p:tgtEl>
                                        <p:attrNameLst>
                                          <p:attrName>ppt_x,ppt_y</p:attrName>
                                        </p:attrNameLst>
                                      </p:cBhvr>
                                      <p:rCtr x="0" y="0"/>
                                    </p:animMotion>
                                    <p:animEffect transition="in" filter="fade">
                                      <p:cBhvr>
                                        <p:cTn id="9" dur="1000"/>
                                        <p:tgtEl>
                                          <p:spTgt spid="16394"/>
                                        </p:tgtEl>
                                      </p:cBhvr>
                                    </p:animEffect>
                                  </p:childTnLst>
                                </p:cTn>
                              </p:par>
                              <p:par>
                                <p:cTn id="10" presetID="52" presetClass="entr" presetSubtype="0" fill="hold" nodeType="withEffect">
                                  <p:stCondLst>
                                    <p:cond delay="0"/>
                                  </p:stCondLst>
                                  <p:childTnLst>
                                    <p:set>
                                      <p:cBhvr>
                                        <p:cTn id="11" dur="1" fill="hold">
                                          <p:stCondLst>
                                            <p:cond delay="0"/>
                                          </p:stCondLst>
                                        </p:cTn>
                                        <p:tgtEl>
                                          <p:spTgt spid="16388"/>
                                        </p:tgtEl>
                                        <p:attrNameLst>
                                          <p:attrName>style.visibility</p:attrName>
                                        </p:attrNameLst>
                                      </p:cBhvr>
                                      <p:to>
                                        <p:strVal val="visible"/>
                                      </p:to>
                                    </p:set>
                                    <p:animScale>
                                      <p:cBhvr>
                                        <p:cTn id="12" dur="1000" decel="50000" fill="hold">
                                          <p:stCondLst>
                                            <p:cond delay="0"/>
                                          </p:stCondLst>
                                        </p:cTn>
                                        <p:tgtEl>
                                          <p:spTgt spid="163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6388"/>
                                        </p:tgtEl>
                                        <p:attrNameLst>
                                          <p:attrName>ppt_x,ppt_y</p:attrName>
                                        </p:attrNameLst>
                                      </p:cBhvr>
                                      <p:rCtr x="0" y="0"/>
                                    </p:animMotion>
                                    <p:animEffect transition="in" filter="fade">
                                      <p:cBhvr>
                                        <p:cTn id="14" dur="1000"/>
                                        <p:tgtEl>
                                          <p:spTgt spid="16388"/>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2" presetClass="entr" presetSubtype="0" fill="hold" nodeType="clickEffect">
                                  <p:stCondLst>
                                    <p:cond delay="0"/>
                                  </p:stCondLst>
                                  <p:childTnLst>
                                    <p:set>
                                      <p:cBhvr>
                                        <p:cTn id="18" dur="1" fill="hold">
                                          <p:stCondLst>
                                            <p:cond delay="0"/>
                                          </p:stCondLst>
                                        </p:cTn>
                                        <p:tgtEl>
                                          <p:spTgt spid="16395"/>
                                        </p:tgtEl>
                                        <p:attrNameLst>
                                          <p:attrName>style.visibility</p:attrName>
                                        </p:attrNameLst>
                                      </p:cBhvr>
                                      <p:to>
                                        <p:strVal val="visible"/>
                                      </p:to>
                                    </p:set>
                                    <p:animScale>
                                      <p:cBhvr>
                                        <p:cTn id="19" dur="1000" decel="50000" fill="hold">
                                          <p:stCondLst>
                                            <p:cond delay="0"/>
                                          </p:stCondLst>
                                        </p:cTn>
                                        <p:tgtEl>
                                          <p:spTgt spid="163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16395"/>
                                        </p:tgtEl>
                                        <p:attrNameLst>
                                          <p:attrName>ppt_x,ppt_y</p:attrName>
                                        </p:attrNameLst>
                                      </p:cBhvr>
                                      <p:rCtr x="0" y="0"/>
                                    </p:animMotion>
                                    <p:animEffect transition="in" filter="fade">
                                      <p:cBhvr>
                                        <p:cTn id="21" dur="1000"/>
                                        <p:tgtEl>
                                          <p:spTgt spid="16395"/>
                                        </p:tgtEl>
                                      </p:cBhvr>
                                    </p:animEffect>
                                  </p:childTnLst>
                                </p:cTn>
                              </p:par>
                              <p:par>
                                <p:cTn id="22" presetID="52" presetClass="entr" presetSubtype="0" fill="hold" nodeType="withEffect">
                                  <p:stCondLst>
                                    <p:cond delay="0"/>
                                  </p:stCondLst>
                                  <p:childTnLst>
                                    <p:set>
                                      <p:cBhvr>
                                        <p:cTn id="23" dur="1" fill="hold">
                                          <p:stCondLst>
                                            <p:cond delay="0"/>
                                          </p:stCondLst>
                                        </p:cTn>
                                        <p:tgtEl>
                                          <p:spTgt spid="16391"/>
                                        </p:tgtEl>
                                        <p:attrNameLst>
                                          <p:attrName>style.visibility</p:attrName>
                                        </p:attrNameLst>
                                      </p:cBhvr>
                                      <p:to>
                                        <p:strVal val="visible"/>
                                      </p:to>
                                    </p:set>
                                    <p:animScale>
                                      <p:cBhvr>
                                        <p:cTn id="24" dur="1000" decel="50000" fill="hold">
                                          <p:stCondLst>
                                            <p:cond delay="0"/>
                                          </p:stCondLst>
                                        </p:cTn>
                                        <p:tgtEl>
                                          <p:spTgt spid="163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6391"/>
                                        </p:tgtEl>
                                        <p:attrNameLst>
                                          <p:attrName>ppt_x,ppt_y</p:attrName>
                                        </p:attrNameLst>
                                      </p:cBhvr>
                                      <p:rCtr x="0" y="0"/>
                                    </p:animMotion>
                                    <p:animEffect transition="in" filter="fade">
                                      <p:cBhvr>
                                        <p:cTn id="26" dur="1000"/>
                                        <p:tgtEl>
                                          <p:spTgt spid="1639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2" presetClass="entr" presetSubtype="0" fill="hold" nodeType="clickEffect">
                                  <p:stCondLst>
                                    <p:cond delay="0"/>
                                  </p:stCondLst>
                                  <p:childTnLst>
                                    <p:set>
                                      <p:cBhvr>
                                        <p:cTn id="30" dur="1" fill="hold">
                                          <p:stCondLst>
                                            <p:cond delay="0"/>
                                          </p:stCondLst>
                                        </p:cTn>
                                        <p:tgtEl>
                                          <p:spTgt spid="16392"/>
                                        </p:tgtEl>
                                        <p:attrNameLst>
                                          <p:attrName>style.visibility</p:attrName>
                                        </p:attrNameLst>
                                      </p:cBhvr>
                                      <p:to>
                                        <p:strVal val="visible"/>
                                      </p:to>
                                    </p:set>
                                    <p:animScale>
                                      <p:cBhvr>
                                        <p:cTn id="31" dur="1000" decel="50000" fill="hold">
                                          <p:stCondLst>
                                            <p:cond delay="0"/>
                                          </p:stCondLst>
                                        </p:cTn>
                                        <p:tgtEl>
                                          <p:spTgt spid="163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6392"/>
                                        </p:tgtEl>
                                        <p:attrNameLst>
                                          <p:attrName>ppt_x,ppt_y</p:attrName>
                                        </p:attrNameLst>
                                      </p:cBhvr>
                                      <p:rCtr x="0" y="0"/>
                                    </p:animMotion>
                                    <p:animEffect transition="in" filter="fade">
                                      <p:cBhvr>
                                        <p:cTn id="33" dur="1000"/>
                                        <p:tgtEl>
                                          <p:spTgt spid="16392"/>
                                        </p:tgtEl>
                                      </p:cBhvr>
                                    </p:animEffect>
                                  </p:childTnLst>
                                </p:cTn>
                              </p:par>
                              <p:par>
                                <p:cTn id="34" presetID="52" presetClass="entr" presetSubtype="0" fill="hold" nodeType="withEffect">
                                  <p:stCondLst>
                                    <p:cond delay="0"/>
                                  </p:stCondLst>
                                  <p:childTnLst>
                                    <p:set>
                                      <p:cBhvr>
                                        <p:cTn id="35" dur="1" fill="hold">
                                          <p:stCondLst>
                                            <p:cond delay="0"/>
                                          </p:stCondLst>
                                        </p:cTn>
                                        <p:tgtEl>
                                          <p:spTgt spid="16396"/>
                                        </p:tgtEl>
                                        <p:attrNameLst>
                                          <p:attrName>style.visibility</p:attrName>
                                        </p:attrNameLst>
                                      </p:cBhvr>
                                      <p:to>
                                        <p:strVal val="visible"/>
                                      </p:to>
                                    </p:set>
                                    <p:animScale>
                                      <p:cBhvr>
                                        <p:cTn id="36" dur="1000" decel="50000" fill="hold">
                                          <p:stCondLst>
                                            <p:cond delay="0"/>
                                          </p:stCondLst>
                                        </p:cTn>
                                        <p:tgtEl>
                                          <p:spTgt spid="163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6396"/>
                                        </p:tgtEl>
                                        <p:attrNameLst>
                                          <p:attrName>ppt_x,ppt_y</p:attrName>
                                        </p:attrNameLst>
                                      </p:cBhvr>
                                      <p:rCtr x="0" y="0"/>
                                    </p:animMotion>
                                    <p:animEffect transition="in" filter="fade">
                                      <p:cBhvr>
                                        <p:cTn id="38" dur="1000"/>
                                        <p:tgtEl>
                                          <p:spTgt spid="1639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2" presetClass="entr" presetSubtype="0" fill="hold" nodeType="clickEffect">
                                  <p:stCondLst>
                                    <p:cond delay="0"/>
                                  </p:stCondLst>
                                  <p:childTnLst>
                                    <p:set>
                                      <p:cBhvr>
                                        <p:cTn id="42" dur="1" fill="hold">
                                          <p:stCondLst>
                                            <p:cond delay="0"/>
                                          </p:stCondLst>
                                        </p:cTn>
                                        <p:tgtEl>
                                          <p:spTgt spid="16393"/>
                                        </p:tgtEl>
                                        <p:attrNameLst>
                                          <p:attrName>style.visibility</p:attrName>
                                        </p:attrNameLst>
                                      </p:cBhvr>
                                      <p:to>
                                        <p:strVal val="visible"/>
                                      </p:to>
                                    </p:set>
                                    <p:animScale>
                                      <p:cBhvr>
                                        <p:cTn id="43" dur="1000" decel="50000" fill="hold">
                                          <p:stCondLst>
                                            <p:cond delay="0"/>
                                          </p:stCondLst>
                                        </p:cTn>
                                        <p:tgtEl>
                                          <p:spTgt spid="163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16393"/>
                                        </p:tgtEl>
                                        <p:attrNameLst>
                                          <p:attrName>ppt_x,ppt_y</p:attrName>
                                        </p:attrNameLst>
                                      </p:cBhvr>
                                      <p:rCtr x="0" y="0"/>
                                    </p:animMotion>
                                    <p:animEffect transition="in" filter="fade">
                                      <p:cBhvr>
                                        <p:cTn id="45" dur="1000"/>
                                        <p:tgtEl>
                                          <p:spTgt spid="16393"/>
                                        </p:tgtEl>
                                      </p:cBhvr>
                                    </p:animEffect>
                                  </p:childTnLst>
                                </p:cTn>
                              </p:par>
                              <p:par>
                                <p:cTn id="46" presetID="52" presetClass="entr" presetSubtype="0" fill="hold" nodeType="withEffect">
                                  <p:stCondLst>
                                    <p:cond delay="0"/>
                                  </p:stCondLst>
                                  <p:childTnLst>
                                    <p:set>
                                      <p:cBhvr>
                                        <p:cTn id="47" dur="1" fill="hold">
                                          <p:stCondLst>
                                            <p:cond delay="0"/>
                                          </p:stCondLst>
                                        </p:cTn>
                                        <p:tgtEl>
                                          <p:spTgt spid="16397"/>
                                        </p:tgtEl>
                                        <p:attrNameLst>
                                          <p:attrName>style.visibility</p:attrName>
                                        </p:attrNameLst>
                                      </p:cBhvr>
                                      <p:to>
                                        <p:strVal val="visible"/>
                                      </p:to>
                                    </p:set>
                                    <p:animScale>
                                      <p:cBhvr>
                                        <p:cTn id="48" dur="1000" decel="50000" fill="hold">
                                          <p:stCondLst>
                                            <p:cond delay="0"/>
                                          </p:stCondLst>
                                        </p:cTn>
                                        <p:tgtEl>
                                          <p:spTgt spid="163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16397"/>
                                        </p:tgtEl>
                                        <p:attrNameLst>
                                          <p:attrName>ppt_x,ppt_y</p:attrName>
                                        </p:attrNameLst>
                                      </p:cBhvr>
                                      <p:rCtr x="0" y="0"/>
                                    </p:animMotion>
                                    <p:animEffect transition="in" filter="fade">
                                      <p:cBhvr>
                                        <p:cTn id="50" dur="1000"/>
                                        <p:tgtEl>
                                          <p:spTgt spid="16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autoUpdateAnimBg="0"/>
      <p:bldP spid="16391" grpId="0" animBg="1" autoUpdateAnimBg="0"/>
      <p:bldP spid="16392" grpId="0" animBg="1" autoUpdateAnimBg="0"/>
      <p:bldP spid="16393" grpId="0" animBg="1" autoUpdateAnimBg="0"/>
      <p:bldP spid="16394" grpId="0" animBg="1" autoUpdateAnimBg="0"/>
      <p:bldP spid="16395" grpId="0" animBg="1" autoUpdateAnimBg="0"/>
      <p:bldP spid="16396" grpId="0" animBg="1" autoUpdateAnimBg="0"/>
      <p:bldP spid="16397" grpId="0" animBg="1"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4294967295"/>
          </p:nvPr>
        </p:nvSpPr>
        <p:spPr>
          <a:xfrm>
            <a:off x="0" y="838268"/>
            <a:ext cx="9144000" cy="6019732"/>
          </a:xfrm>
        </p:spPr>
        <p:txBody>
          <a:bodyPr/>
          <a:lstStyle/>
          <a:p>
            <a:pPr eaLnBrk="1" hangingPunct="1">
              <a:buNone/>
            </a:pPr>
            <a:endParaRPr lang="en-GB" altLang="en-US" sz="2400" dirty="0"/>
          </a:p>
          <a:p>
            <a:pPr eaLnBrk="1" hangingPunct="1">
              <a:buNone/>
            </a:pPr>
            <a:r>
              <a:rPr lang="en-GB" altLang="en-US" sz="2400" dirty="0"/>
              <a:t>	</a:t>
            </a:r>
            <a:r>
              <a:rPr lang="sr-Latn-CS" altLang="en-US" sz="2400" dirty="0"/>
              <a:t>1) n. </a:t>
            </a:r>
            <a:r>
              <a:rPr lang="sr-Latn-CS" altLang="en-US" sz="2400" dirty="0" err="1"/>
              <a:t>ischiadicus</a:t>
            </a:r>
            <a:r>
              <a:rPr lang="sr-Latn-CS" altLang="en-US" sz="2400" dirty="0"/>
              <a:t>:</a:t>
            </a:r>
            <a:br>
              <a:rPr lang="sr-Latn-CS" altLang="en-US" sz="2400" dirty="0"/>
            </a:br>
            <a:r>
              <a:rPr lang="sr-Latn-CS" altLang="en-US" sz="2400" dirty="0"/>
              <a:t>	a) n. </a:t>
            </a:r>
            <a:r>
              <a:rPr lang="sr-Latn-CS" altLang="en-US" sz="2400" dirty="0" err="1"/>
              <a:t>fibularis</a:t>
            </a:r>
            <a:r>
              <a:rPr lang="sr-Latn-CS" altLang="en-US" sz="2400" dirty="0"/>
              <a:t> (</a:t>
            </a:r>
            <a:r>
              <a:rPr lang="sr-Latn-CS" altLang="en-US" sz="2400" dirty="0" err="1"/>
              <a:t>peroneus</a:t>
            </a:r>
            <a:r>
              <a:rPr lang="sr-Latn-CS" altLang="en-US" sz="2400" dirty="0"/>
              <a:t>) </a:t>
            </a:r>
            <a:r>
              <a:rPr lang="sr-Latn-CS" altLang="en-US" sz="2400" dirty="0" err="1"/>
              <a:t>communis</a:t>
            </a:r>
            <a:r>
              <a:rPr lang="sr-Latn-CS" altLang="en-US" sz="2400" dirty="0"/>
              <a:t>:</a:t>
            </a:r>
            <a:br>
              <a:rPr lang="sr-Latn-CS" altLang="en-US" sz="2400" dirty="0"/>
            </a:br>
            <a:r>
              <a:rPr lang="sr-Latn-CS" altLang="en-US" sz="2400" dirty="0"/>
              <a:t>	б) n. </a:t>
            </a:r>
            <a:r>
              <a:rPr lang="sr-Latn-CS" altLang="en-US" sz="2400" dirty="0" err="1"/>
              <a:t>tibialis</a:t>
            </a:r>
            <a:r>
              <a:rPr lang="sr-Latn-CS" altLang="en-US" sz="2400" dirty="0"/>
              <a:t>:</a:t>
            </a:r>
            <a:br>
              <a:rPr lang="sr-Latn-CS" altLang="en-US" sz="2400" dirty="0"/>
            </a:br>
            <a:r>
              <a:rPr lang="sr-Latn-CS" altLang="en-US" sz="2400" dirty="0"/>
              <a:t>2) v. </a:t>
            </a:r>
            <a:r>
              <a:rPr lang="sr-Latn-CS" altLang="en-US" sz="2400" dirty="0" err="1"/>
              <a:t>poplitea</a:t>
            </a:r>
            <a:endParaRPr lang="sr-Latn-CS" altLang="en-US" sz="2400" dirty="0"/>
          </a:p>
          <a:p>
            <a:pPr eaLnBrk="1" hangingPunct="1">
              <a:buFontTx/>
              <a:buNone/>
            </a:pPr>
            <a:r>
              <a:rPr lang="sr-Latn-CS" altLang="en-US" sz="2400" dirty="0"/>
              <a:t>    3) a. </a:t>
            </a:r>
            <a:r>
              <a:rPr lang="sr-Latn-CS" altLang="en-US" sz="2400" dirty="0" err="1"/>
              <a:t>poplitea</a:t>
            </a:r>
            <a:br>
              <a:rPr lang="sr-Latn-CS" altLang="en-US" sz="2400" dirty="0"/>
            </a:br>
            <a:r>
              <a:rPr lang="sr-Latn-CS" altLang="en-US" sz="2400" dirty="0"/>
              <a:t>4) </a:t>
            </a:r>
            <a:r>
              <a:rPr lang="en-GB" altLang="en-US" sz="2400" dirty="0" err="1"/>
              <a:t>adipouse</a:t>
            </a:r>
            <a:r>
              <a:rPr lang="en-GB" altLang="en-US" sz="2400" dirty="0"/>
              <a:t> tissue</a:t>
            </a:r>
            <a:r>
              <a:rPr lang="sr-Latn-CS" altLang="en-US" sz="2400" dirty="0"/>
              <a:t>,</a:t>
            </a:r>
          </a:p>
          <a:p>
            <a:pPr eaLnBrk="1" hangingPunct="1">
              <a:buFontTx/>
              <a:buNone/>
            </a:pPr>
            <a:r>
              <a:rPr lang="sr-Latn-CS" altLang="en-US" sz="2400" dirty="0"/>
              <a:t>    5) </a:t>
            </a:r>
            <a:r>
              <a:rPr lang="sr-Latn-CS" altLang="en-US" sz="2400" dirty="0" err="1"/>
              <a:t>nodi</a:t>
            </a:r>
            <a:r>
              <a:rPr lang="sr-Latn-CS" altLang="en-US" sz="2400" dirty="0"/>
              <a:t> </a:t>
            </a:r>
            <a:r>
              <a:rPr lang="sr-Latn-CS" altLang="en-US" sz="2400" dirty="0" err="1"/>
              <a:t>lymphatici</a:t>
            </a:r>
            <a:r>
              <a:rPr lang="sr-Latn-CS" altLang="en-US" sz="2400" dirty="0"/>
              <a:t> </a:t>
            </a:r>
            <a:r>
              <a:rPr lang="sr-Latn-CS" altLang="en-US" sz="2400" dirty="0" err="1"/>
              <a:t>poplitei</a:t>
            </a:r>
            <a:r>
              <a:rPr lang="sr-Latn-CS" altLang="en-US" sz="2400" dirty="0"/>
              <a:t>,</a:t>
            </a:r>
          </a:p>
          <a:p>
            <a:pPr eaLnBrk="1" hangingPunct="1">
              <a:buFontTx/>
              <a:buNone/>
            </a:pPr>
            <a:r>
              <a:rPr lang="sr-Latn-CS" altLang="en-US" sz="2400" dirty="0"/>
              <a:t>    6) </a:t>
            </a:r>
            <a:r>
              <a:rPr lang="sr-Latn-CS" altLang="en-US" sz="2400" dirty="0" err="1"/>
              <a:t>bursae</a:t>
            </a:r>
            <a:r>
              <a:rPr lang="sr-Latn-CS" altLang="en-US" sz="2400" dirty="0"/>
              <a:t> </a:t>
            </a:r>
            <a:r>
              <a:rPr lang="sr-Latn-CS" altLang="en-US" sz="2400" dirty="0" err="1"/>
              <a:t>mucosae</a:t>
            </a:r>
            <a:endParaRPr lang="sr-Latn-CS" altLang="en-US" sz="2400" dirty="0"/>
          </a:p>
        </p:txBody>
      </p:sp>
      <p:pic>
        <p:nvPicPr>
          <p:cNvPr id="3" name="Picture 2" descr="Fossa popl">
            <a:extLst>
              <a:ext uri="{FF2B5EF4-FFF2-40B4-BE49-F238E27FC236}">
                <a16:creationId xmlns:a16="http://schemas.microsoft.com/office/drawing/2014/main" id="{314650CE-D0DD-307F-31E8-3C392084BCA7}"/>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23886" y="2286030"/>
            <a:ext cx="5267598" cy="4571970"/>
          </a:xfrm>
          <a:prstGeom prst="rect">
            <a:avLst/>
          </a:prstGeom>
          <a:noFill/>
          <a:ln w="9525">
            <a:noFill/>
            <a:miter lim="800000"/>
            <a:headEnd/>
            <a:tailEnd/>
          </a:ln>
        </p:spPr>
      </p:pic>
      <p:sp>
        <p:nvSpPr>
          <p:cNvPr id="4" name="Text Box 3">
            <a:extLst>
              <a:ext uri="{FF2B5EF4-FFF2-40B4-BE49-F238E27FC236}">
                <a16:creationId xmlns:a16="http://schemas.microsoft.com/office/drawing/2014/main" id="{F07026CD-877C-C235-B573-2B48EF37A095}"/>
              </a:ext>
            </a:extLst>
          </p:cNvPr>
          <p:cNvSpPr txBox="1">
            <a:spLocks noChangeArrowheads="1"/>
          </p:cNvSpPr>
          <p:nvPr/>
        </p:nvSpPr>
        <p:spPr bwMode="auto">
          <a:xfrm>
            <a:off x="1752674" y="228684"/>
            <a:ext cx="60483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1" hangingPunct="1">
              <a:spcBef>
                <a:spcPct val="50000"/>
              </a:spcBef>
            </a:pPr>
            <a:r>
              <a:rPr lang="sr-Latn-CS" altLang="en-US" sz="4000" b="1" dirty="0" err="1">
                <a:solidFill>
                  <a:srgbClr val="339966"/>
                </a:solidFill>
                <a:effectLst>
                  <a:outerShdw blurRad="38100" dist="38100" dir="2700000" algn="tl">
                    <a:srgbClr val="C0C0C0"/>
                  </a:outerShdw>
                </a:effectLst>
                <a:latin typeface="Comic Sans MS" panose="030F0702030302020204" pitchFamily="66" charset="0"/>
              </a:rPr>
              <a:t>Fossa</a:t>
            </a:r>
            <a:r>
              <a:rPr lang="sr-Latn-CS" altLang="en-US" sz="4000" b="1" dirty="0">
                <a:solidFill>
                  <a:srgbClr val="339966"/>
                </a:solidFill>
                <a:effectLst>
                  <a:outerShdw blurRad="38100" dist="38100" dir="2700000" algn="tl">
                    <a:srgbClr val="C0C0C0"/>
                  </a:outerShdw>
                </a:effectLst>
                <a:latin typeface="Comic Sans MS" panose="030F0702030302020204" pitchFamily="66" charset="0"/>
              </a:rPr>
              <a:t> </a:t>
            </a:r>
            <a:r>
              <a:rPr lang="sr-Latn-CS" altLang="en-US" sz="4000" b="1" dirty="0" err="1">
                <a:solidFill>
                  <a:srgbClr val="339966"/>
                </a:solidFill>
                <a:effectLst>
                  <a:outerShdw blurRad="38100" dist="38100" dir="2700000" algn="tl">
                    <a:srgbClr val="C0C0C0"/>
                  </a:outerShdw>
                </a:effectLst>
                <a:latin typeface="Comic Sans MS" panose="030F0702030302020204" pitchFamily="66" charset="0"/>
              </a:rPr>
              <a:t>poplitea</a:t>
            </a:r>
            <a:r>
              <a:rPr lang="sr-Latn-CS" altLang="en-US" dirty="0">
                <a:latin typeface="Arial" panose="020B0604020202020204" pitchFamily="34" charset="0"/>
              </a:rPr>
              <a:t> </a:t>
            </a:r>
            <a:r>
              <a:rPr lang="sr-Latn-CS" altLang="en-US" sz="3200" b="1" i="1" dirty="0">
                <a:solidFill>
                  <a:srgbClr val="339966"/>
                </a:solidFill>
                <a:effectLst>
                  <a:outerShdw blurRad="38100" dist="38100" dir="2700000" algn="tl">
                    <a:srgbClr val="C0C0C0"/>
                  </a:outerShdw>
                </a:effectLst>
                <a:latin typeface="Arial" panose="020B0604020202020204" pitchFamily="34" charset="0"/>
              </a:rPr>
              <a:t>- </a:t>
            </a:r>
            <a:r>
              <a:rPr lang="en-GB" altLang="en-US" sz="3200" b="1" i="1" dirty="0">
                <a:solidFill>
                  <a:srgbClr val="339966"/>
                </a:solidFill>
                <a:effectLst>
                  <a:outerShdw blurRad="38100" dist="38100" dir="2700000" algn="tl">
                    <a:srgbClr val="C0C0C0"/>
                  </a:outerShdw>
                </a:effectLst>
                <a:latin typeface="Arial" panose="020B0604020202020204" pitchFamily="34" charset="0"/>
              </a:rPr>
              <a:t>contents</a:t>
            </a:r>
            <a:endParaRPr lang="en-US" altLang="en-US" sz="3200" b="1" i="1" dirty="0">
              <a:solidFill>
                <a:srgbClr val="339966"/>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0718" y="583283"/>
            <a:ext cx="9021940" cy="488324"/>
          </a:xfrm>
          <a:prstGeom prst="rect">
            <a:avLst/>
          </a:prstGeom>
        </p:spPr>
      </p:pic>
      <p:graphicFrame>
        <p:nvGraphicFramePr>
          <p:cNvPr id="6" name="Table 6">
            <a:extLst>
              <a:ext uri="{FF2B5EF4-FFF2-40B4-BE49-F238E27FC236}">
                <a16:creationId xmlns:a16="http://schemas.microsoft.com/office/drawing/2014/main" id="{96C4ED6C-D7F1-4944-DE19-E0A6570B1B1C}"/>
              </a:ext>
            </a:extLst>
          </p:cNvPr>
          <p:cNvGraphicFramePr>
            <a:graphicFrameLocks noGrp="1"/>
          </p:cNvGraphicFramePr>
          <p:nvPr>
            <p:extLst>
              <p:ext uri="{D42A27DB-BD31-4B8C-83A1-F6EECF244321}">
                <p14:modId xmlns:p14="http://schemas.microsoft.com/office/powerpoint/2010/main" val="3288042362"/>
              </p:ext>
            </p:extLst>
          </p:nvPr>
        </p:nvGraphicFramePr>
        <p:xfrm>
          <a:off x="61101" y="990664"/>
          <a:ext cx="8854185" cy="853440"/>
        </p:xfrm>
        <a:graphic>
          <a:graphicData uri="http://schemas.openxmlformats.org/drawingml/2006/table">
            <a:tbl>
              <a:tblPr firstRow="1" bandRow="1">
                <a:tableStyleId>{5C22544A-7EE6-4342-B048-85BDC9FD1C3A}</a:tableStyleId>
              </a:tblPr>
              <a:tblGrid>
                <a:gridCol w="1615374">
                  <a:extLst>
                    <a:ext uri="{9D8B030D-6E8A-4147-A177-3AD203B41FA5}">
                      <a16:colId xmlns:a16="http://schemas.microsoft.com/office/drawing/2014/main" val="3048377451"/>
                    </a:ext>
                  </a:extLst>
                </a:gridCol>
                <a:gridCol w="2209742">
                  <a:extLst>
                    <a:ext uri="{9D8B030D-6E8A-4147-A177-3AD203B41FA5}">
                      <a16:colId xmlns:a16="http://schemas.microsoft.com/office/drawing/2014/main" val="747968058"/>
                    </a:ext>
                  </a:extLst>
                </a:gridCol>
                <a:gridCol w="1981149">
                  <a:extLst>
                    <a:ext uri="{9D8B030D-6E8A-4147-A177-3AD203B41FA5}">
                      <a16:colId xmlns:a16="http://schemas.microsoft.com/office/drawing/2014/main" val="1545812815"/>
                    </a:ext>
                  </a:extLst>
                </a:gridCol>
                <a:gridCol w="914375">
                  <a:extLst>
                    <a:ext uri="{9D8B030D-6E8A-4147-A177-3AD203B41FA5}">
                      <a16:colId xmlns:a16="http://schemas.microsoft.com/office/drawing/2014/main" val="2347569136"/>
                    </a:ext>
                  </a:extLst>
                </a:gridCol>
                <a:gridCol w="2133545">
                  <a:extLst>
                    <a:ext uri="{9D8B030D-6E8A-4147-A177-3AD203B41FA5}">
                      <a16:colId xmlns:a16="http://schemas.microsoft.com/office/drawing/2014/main" val="818395281"/>
                    </a:ext>
                  </a:extLst>
                </a:gridCol>
              </a:tblGrid>
              <a:tr h="370840">
                <a:tc>
                  <a:txBody>
                    <a:bodyPr/>
                    <a:lstStyle/>
                    <a:p>
                      <a:r>
                        <a:rPr lang="en-GB" sz="1200" dirty="0">
                          <a:solidFill>
                            <a:schemeClr val="tx1"/>
                          </a:solidFill>
                        </a:rPr>
                        <a:t>Flexor digitorum longus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a:solidFill>
                            <a:schemeClr val="tx1"/>
                          </a:solidFill>
                        </a:rPr>
                        <a:t>Posterior aspects of tibia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a:solidFill>
                            <a:schemeClr val="tx1"/>
                          </a:solidFill>
                        </a:rPr>
                        <a:t>Distal phalanx: II – V (bases)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a:solidFill>
                            <a:schemeClr val="tx1"/>
                          </a:solidFill>
                        </a:rPr>
                        <a:t>N, tibialis</a:t>
                      </a:r>
                    </a:p>
                    <a:p>
                      <a:r>
                        <a:rPr lang="en-GB" sz="1000" dirty="0">
                          <a:solidFill>
                            <a:schemeClr val="tx1"/>
                          </a:solidFill>
                        </a:rPr>
                        <a:t>(L5 – S2)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a:solidFill>
                            <a:schemeClr val="tx1"/>
                          </a:solidFill>
                        </a:rPr>
                        <a:t>- Ankle joint:  Plantar flexion</a:t>
                      </a:r>
                    </a:p>
                    <a:p>
                      <a:r>
                        <a:rPr lang="en-GB" sz="1000" dirty="0">
                          <a:solidFill>
                            <a:schemeClr val="tx1"/>
                          </a:solidFill>
                        </a:rPr>
                        <a:t>- Subtalar joint: inversion (supination)</a:t>
                      </a:r>
                    </a:p>
                    <a:p>
                      <a:r>
                        <a:rPr lang="en-GB" sz="1000" dirty="0">
                          <a:solidFill>
                            <a:schemeClr val="tx1"/>
                          </a:solidFill>
                        </a:rPr>
                        <a:t>- </a:t>
                      </a:r>
                      <a:r>
                        <a:rPr lang="en-GB" sz="1000" b="1" dirty="0">
                          <a:solidFill>
                            <a:schemeClr val="tx1"/>
                          </a:solidFill>
                        </a:rPr>
                        <a:t>Supports the longitudinal and transversal arch</a:t>
                      </a:r>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646098066"/>
                  </a:ext>
                </a:extLst>
              </a:tr>
            </a:tbl>
          </a:graphicData>
        </a:graphic>
      </p:graphicFrame>
      <p:sp>
        <p:nvSpPr>
          <p:cNvPr id="2" name="Rectangle 2">
            <a:extLst>
              <a:ext uri="{FF2B5EF4-FFF2-40B4-BE49-F238E27FC236}">
                <a16:creationId xmlns:a16="http://schemas.microsoft.com/office/drawing/2014/main" id="{CEA1A532-1B0B-93D1-BE1A-B401AFB79AEC}"/>
              </a:ext>
            </a:extLst>
          </p:cNvPr>
          <p:cNvSpPr txBox="1">
            <a:spLocks noChangeArrowheads="1"/>
          </p:cNvSpPr>
          <p:nvPr/>
        </p:nvSpPr>
        <p:spPr bwMode="auto">
          <a:xfrm>
            <a:off x="509140" y="95360"/>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FLEXOR DIGITORUM LONGUS</a:t>
            </a:r>
            <a:endParaRPr lang="en-US" altLang="en-US" sz="2800" b="1" kern="0"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B0EBD6C3-2118-7A8B-2FCC-53A86360DD1F}"/>
              </a:ext>
            </a:extLst>
          </p:cNvPr>
          <p:cNvPicPr>
            <a:picLocks noChangeAspect="1"/>
          </p:cNvPicPr>
          <p:nvPr/>
        </p:nvPicPr>
        <p:blipFill rotWithShape="1">
          <a:blip r:embed="rId3"/>
          <a:srcRect l="159" t="8757" r="47841"/>
          <a:stretch/>
        </p:blipFill>
        <p:spPr>
          <a:xfrm>
            <a:off x="4488193" y="1844104"/>
            <a:ext cx="2377610" cy="4952960"/>
          </a:xfrm>
          <a:prstGeom prst="rect">
            <a:avLst/>
          </a:prstGeom>
        </p:spPr>
      </p:pic>
      <p:sp>
        <p:nvSpPr>
          <p:cNvPr id="7" name="TextBox 6">
            <a:extLst>
              <a:ext uri="{FF2B5EF4-FFF2-40B4-BE49-F238E27FC236}">
                <a16:creationId xmlns:a16="http://schemas.microsoft.com/office/drawing/2014/main" id="{6144B1D5-1C29-8B13-7BDE-1048C3C6E4F3}"/>
              </a:ext>
            </a:extLst>
          </p:cNvPr>
          <p:cNvSpPr txBox="1"/>
          <p:nvPr/>
        </p:nvSpPr>
        <p:spPr>
          <a:xfrm>
            <a:off x="-1" y="2057436"/>
            <a:ext cx="4800595" cy="3693319"/>
          </a:xfrm>
          <a:prstGeom prst="rect">
            <a:avLst/>
          </a:prstGeom>
          <a:noFill/>
        </p:spPr>
        <p:txBody>
          <a:bodyPr wrap="square">
            <a:spAutoFit/>
          </a:bodyPr>
          <a:lstStyle/>
          <a:p>
            <a:r>
              <a:rPr lang="en-GB" dirty="0"/>
              <a:t>-  smaller than the flexor hallucis longus,</a:t>
            </a:r>
            <a:br>
              <a:rPr lang="en-GB" dirty="0"/>
            </a:br>
            <a:r>
              <a:rPr lang="en-GB" dirty="0"/>
              <a:t>   even though it moves four digits </a:t>
            </a:r>
          </a:p>
          <a:p>
            <a:endParaRPr lang="en-GB" dirty="0"/>
          </a:p>
          <a:p>
            <a:r>
              <a:rPr lang="en-GB" dirty="0"/>
              <a:t>-  It passes diagonally into the sole of the</a:t>
            </a:r>
            <a:br>
              <a:rPr lang="en-GB" dirty="0"/>
            </a:br>
            <a:r>
              <a:rPr lang="en-GB" dirty="0"/>
              <a:t>   foot, superficial to the tendon of the FHL. </a:t>
            </a:r>
          </a:p>
          <a:p>
            <a:endParaRPr lang="en-GB" dirty="0"/>
          </a:p>
          <a:p>
            <a:pPr marL="285750" indent="-285750">
              <a:buFontTx/>
              <a:buChar char="-"/>
            </a:pPr>
            <a:r>
              <a:rPr lang="en-GB" dirty="0"/>
              <a:t>Tendon enters the foot posterior to medial malleolus, crosses superficial to the tendon of the flexor hallucis longus in the sole of the foot (chiasma plantaris),</a:t>
            </a:r>
            <a:br>
              <a:rPr lang="en-GB" dirty="0"/>
            </a:br>
            <a:r>
              <a:rPr lang="en-GB" dirty="0"/>
              <a:t>goes laterally and divides into 4 tendons that attaches to the bases of distal phalanx of the II – IV toe</a:t>
            </a:r>
          </a:p>
        </p:txBody>
      </p:sp>
      <p:pic>
        <p:nvPicPr>
          <p:cNvPr id="9" name="Picture 8">
            <a:extLst>
              <a:ext uri="{FF2B5EF4-FFF2-40B4-BE49-F238E27FC236}">
                <a16:creationId xmlns:a16="http://schemas.microsoft.com/office/drawing/2014/main" id="{359A1D1C-C7BD-9377-BCEF-DEE1D56C36AB}"/>
              </a:ext>
            </a:extLst>
          </p:cNvPr>
          <p:cNvPicPr>
            <a:picLocks noChangeAspect="1"/>
          </p:cNvPicPr>
          <p:nvPr/>
        </p:nvPicPr>
        <p:blipFill>
          <a:blip r:embed="rId4"/>
          <a:stretch>
            <a:fillRect/>
          </a:stretch>
        </p:blipFill>
        <p:spPr>
          <a:xfrm>
            <a:off x="7031126" y="2879983"/>
            <a:ext cx="2021231" cy="3425200"/>
          </a:xfrm>
          <a:prstGeom prst="rect">
            <a:avLst/>
          </a:prstGeom>
        </p:spPr>
      </p:pic>
    </p:spTree>
    <p:extLst>
      <p:ext uri="{BB962C8B-B14F-4D97-AF65-F5344CB8AC3E}">
        <p14:creationId xmlns:p14="http://schemas.microsoft.com/office/powerpoint/2010/main" val="14179110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14C79C-4AC6-BDC4-036C-59E38D154ED6}"/>
              </a:ext>
            </a:extLst>
          </p:cNvPr>
          <p:cNvPicPr>
            <a:picLocks noChangeAspect="1"/>
          </p:cNvPicPr>
          <p:nvPr/>
        </p:nvPicPr>
        <p:blipFill>
          <a:blip r:embed="rId2"/>
          <a:stretch>
            <a:fillRect/>
          </a:stretch>
        </p:blipFill>
        <p:spPr>
          <a:xfrm>
            <a:off x="2209862" y="61463"/>
            <a:ext cx="5097337" cy="6735074"/>
          </a:xfrm>
          <a:prstGeom prst="rect">
            <a:avLst/>
          </a:prstGeom>
        </p:spPr>
      </p:pic>
    </p:spTree>
    <p:extLst>
      <p:ext uri="{BB962C8B-B14F-4D97-AF65-F5344CB8AC3E}">
        <p14:creationId xmlns:p14="http://schemas.microsoft.com/office/powerpoint/2010/main" val="288399723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0718" y="583283"/>
            <a:ext cx="9021940" cy="488324"/>
          </a:xfrm>
          <a:prstGeom prst="rect">
            <a:avLst/>
          </a:prstGeom>
        </p:spPr>
      </p:pic>
      <p:graphicFrame>
        <p:nvGraphicFramePr>
          <p:cNvPr id="6" name="Table 6">
            <a:extLst>
              <a:ext uri="{FF2B5EF4-FFF2-40B4-BE49-F238E27FC236}">
                <a16:creationId xmlns:a16="http://schemas.microsoft.com/office/drawing/2014/main" id="{96C4ED6C-D7F1-4944-DE19-E0A6570B1B1C}"/>
              </a:ext>
            </a:extLst>
          </p:cNvPr>
          <p:cNvGraphicFramePr>
            <a:graphicFrameLocks noGrp="1"/>
          </p:cNvGraphicFramePr>
          <p:nvPr>
            <p:extLst>
              <p:ext uri="{D42A27DB-BD31-4B8C-83A1-F6EECF244321}">
                <p14:modId xmlns:p14="http://schemas.microsoft.com/office/powerpoint/2010/main" val="3540850124"/>
              </p:ext>
            </p:extLst>
          </p:nvPr>
        </p:nvGraphicFramePr>
        <p:xfrm>
          <a:off x="61101" y="990664"/>
          <a:ext cx="8854185" cy="1005840"/>
        </p:xfrm>
        <a:graphic>
          <a:graphicData uri="http://schemas.openxmlformats.org/drawingml/2006/table">
            <a:tbl>
              <a:tblPr firstRow="1" bandRow="1">
                <a:tableStyleId>{5C22544A-7EE6-4342-B048-85BDC9FD1C3A}</a:tableStyleId>
              </a:tblPr>
              <a:tblGrid>
                <a:gridCol w="1615374">
                  <a:extLst>
                    <a:ext uri="{9D8B030D-6E8A-4147-A177-3AD203B41FA5}">
                      <a16:colId xmlns:a16="http://schemas.microsoft.com/office/drawing/2014/main" val="3048377451"/>
                    </a:ext>
                  </a:extLst>
                </a:gridCol>
                <a:gridCol w="2209742">
                  <a:extLst>
                    <a:ext uri="{9D8B030D-6E8A-4147-A177-3AD203B41FA5}">
                      <a16:colId xmlns:a16="http://schemas.microsoft.com/office/drawing/2014/main" val="747968058"/>
                    </a:ext>
                  </a:extLst>
                </a:gridCol>
                <a:gridCol w="1981149">
                  <a:extLst>
                    <a:ext uri="{9D8B030D-6E8A-4147-A177-3AD203B41FA5}">
                      <a16:colId xmlns:a16="http://schemas.microsoft.com/office/drawing/2014/main" val="1545812815"/>
                    </a:ext>
                  </a:extLst>
                </a:gridCol>
                <a:gridCol w="914375">
                  <a:extLst>
                    <a:ext uri="{9D8B030D-6E8A-4147-A177-3AD203B41FA5}">
                      <a16:colId xmlns:a16="http://schemas.microsoft.com/office/drawing/2014/main" val="2347569136"/>
                    </a:ext>
                  </a:extLst>
                </a:gridCol>
                <a:gridCol w="2133545">
                  <a:extLst>
                    <a:ext uri="{9D8B030D-6E8A-4147-A177-3AD203B41FA5}">
                      <a16:colId xmlns:a16="http://schemas.microsoft.com/office/drawing/2014/main" val="81839528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Flexor hallucis longus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Posterior aspects of fibula</a:t>
                      </a:r>
                    </a:p>
                    <a:p>
                      <a:r>
                        <a:rPr lang="en-GB" sz="1000" b="1" dirty="0">
                          <a:solidFill>
                            <a:schemeClr val="tx1"/>
                          </a:solidFill>
                        </a:rPr>
                        <a:t>(distal 2/3), </a:t>
                      </a:r>
                      <a:r>
                        <a:rPr lang="en-GB" sz="1000" b="1" dirty="0" err="1">
                          <a:solidFill>
                            <a:schemeClr val="tx1"/>
                          </a:solidFill>
                        </a:rPr>
                        <a:t>membrana</a:t>
                      </a:r>
                      <a:r>
                        <a:rPr lang="en-GB" sz="1000" b="1" dirty="0">
                          <a:solidFill>
                            <a:schemeClr val="tx1"/>
                          </a:solidFill>
                        </a:rPr>
                        <a:t> </a:t>
                      </a:r>
                      <a:r>
                        <a:rPr lang="en-GB" sz="1000" b="1" dirty="0" err="1">
                          <a:solidFill>
                            <a:schemeClr val="tx1"/>
                          </a:solidFill>
                        </a:rPr>
                        <a:t>interossea</a:t>
                      </a:r>
                      <a:endParaRPr lang="en-GB"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Distal phalanx: I (base)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N, tibialis</a:t>
                      </a:r>
                    </a:p>
                    <a:p>
                      <a:r>
                        <a:rPr lang="en-GB" sz="1000" b="1" dirty="0">
                          <a:solidFill>
                            <a:schemeClr val="tx1"/>
                          </a:solidFill>
                        </a:rPr>
                        <a:t>(L5 - S2)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b="1" dirty="0">
                          <a:solidFill>
                            <a:schemeClr val="tx1"/>
                          </a:solidFill>
                        </a:rPr>
                        <a:t>- Ankle joint: Plantar flexion</a:t>
                      </a:r>
                    </a:p>
                    <a:p>
                      <a:r>
                        <a:rPr lang="en-GB" sz="1000" b="1" dirty="0">
                          <a:solidFill>
                            <a:schemeClr val="tx1"/>
                          </a:solidFill>
                        </a:rPr>
                        <a:t>- Subtalar joint: inversion (supination)</a:t>
                      </a:r>
                    </a:p>
                    <a:p>
                      <a:r>
                        <a:rPr lang="en-GB" sz="1000" b="1" dirty="0">
                          <a:solidFill>
                            <a:schemeClr val="tx1"/>
                          </a:solidFill>
                        </a:rPr>
                        <a:t>- Plantar flexion of great toe</a:t>
                      </a:r>
                    </a:p>
                    <a:p>
                      <a:r>
                        <a:rPr lang="en-GB" sz="1000" dirty="0">
                          <a:solidFill>
                            <a:schemeClr val="tx1"/>
                          </a:solidFill>
                        </a:rPr>
                        <a:t>- </a:t>
                      </a:r>
                      <a:r>
                        <a:rPr lang="en-GB" sz="1000" b="1" dirty="0">
                          <a:solidFill>
                            <a:schemeClr val="tx1"/>
                          </a:solidFill>
                        </a:rPr>
                        <a:t>Supports medial longitudinal arch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318170551"/>
                  </a:ext>
                </a:extLst>
              </a:tr>
            </a:tbl>
          </a:graphicData>
        </a:graphic>
      </p:graphicFrame>
      <p:sp>
        <p:nvSpPr>
          <p:cNvPr id="2" name="Rectangle 2">
            <a:extLst>
              <a:ext uri="{FF2B5EF4-FFF2-40B4-BE49-F238E27FC236}">
                <a16:creationId xmlns:a16="http://schemas.microsoft.com/office/drawing/2014/main" id="{7BE95FD9-D8A2-13AA-581C-7987CCCBAFC9}"/>
              </a:ext>
            </a:extLst>
          </p:cNvPr>
          <p:cNvSpPr txBox="1">
            <a:spLocks noChangeArrowheads="1"/>
          </p:cNvSpPr>
          <p:nvPr/>
        </p:nvSpPr>
        <p:spPr bwMode="auto">
          <a:xfrm>
            <a:off x="509140" y="95360"/>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FLEXOR HALLUCIS LONGUS</a:t>
            </a:r>
            <a:endParaRPr lang="en-US" altLang="en-US" sz="2800" b="1" kern="0"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FE7E4E96-3CBB-1B3B-773B-8F302CB87272}"/>
              </a:ext>
            </a:extLst>
          </p:cNvPr>
          <p:cNvPicPr>
            <a:picLocks noChangeAspect="1"/>
          </p:cNvPicPr>
          <p:nvPr/>
        </p:nvPicPr>
        <p:blipFill rotWithShape="1">
          <a:blip r:embed="rId3"/>
          <a:srcRect l="159" t="8757" r="47841"/>
          <a:stretch/>
        </p:blipFill>
        <p:spPr>
          <a:xfrm>
            <a:off x="4810662" y="2021888"/>
            <a:ext cx="2333704" cy="4861496"/>
          </a:xfrm>
          <a:prstGeom prst="rect">
            <a:avLst/>
          </a:prstGeom>
        </p:spPr>
      </p:pic>
      <p:sp>
        <p:nvSpPr>
          <p:cNvPr id="8" name="TextBox 7">
            <a:extLst>
              <a:ext uri="{FF2B5EF4-FFF2-40B4-BE49-F238E27FC236}">
                <a16:creationId xmlns:a16="http://schemas.microsoft.com/office/drawing/2014/main" id="{1ED6792F-3B3B-F594-D48B-D494C3833DB2}"/>
              </a:ext>
            </a:extLst>
          </p:cNvPr>
          <p:cNvSpPr txBox="1"/>
          <p:nvPr/>
        </p:nvSpPr>
        <p:spPr>
          <a:xfrm>
            <a:off x="40718" y="2174017"/>
            <a:ext cx="4759876" cy="3416320"/>
          </a:xfrm>
          <a:prstGeom prst="rect">
            <a:avLst/>
          </a:prstGeom>
          <a:noFill/>
        </p:spPr>
        <p:txBody>
          <a:bodyPr wrap="square">
            <a:spAutoFit/>
          </a:bodyPr>
          <a:lstStyle/>
          <a:p>
            <a:r>
              <a:rPr lang="en-GB" dirty="0"/>
              <a:t>- The tendon of the FHL passes posterior to</a:t>
            </a:r>
            <a:br>
              <a:rPr lang="en-GB" dirty="0"/>
            </a:br>
            <a:r>
              <a:rPr lang="en-GB" dirty="0"/>
              <a:t>  the medial malleolus and occupies a</a:t>
            </a:r>
            <a:br>
              <a:rPr lang="en-GB" dirty="0"/>
            </a:br>
            <a:r>
              <a:rPr lang="en-GB" dirty="0"/>
              <a:t>  shallow groove on the posterior surface of</a:t>
            </a:r>
            <a:br>
              <a:rPr lang="en-GB" dirty="0"/>
            </a:br>
            <a:r>
              <a:rPr lang="en-GB" dirty="0"/>
              <a:t>  the talus, which is continuous with the</a:t>
            </a:r>
            <a:br>
              <a:rPr lang="en-GB" dirty="0"/>
            </a:br>
            <a:r>
              <a:rPr lang="en-GB" dirty="0"/>
              <a:t>  groove on the plantar surface of the</a:t>
            </a:r>
            <a:br>
              <a:rPr lang="en-GB" dirty="0"/>
            </a:br>
            <a:r>
              <a:rPr lang="en-GB" dirty="0"/>
              <a:t>  sustentaculum </a:t>
            </a:r>
            <a:r>
              <a:rPr lang="en-GB" dirty="0" err="1"/>
              <a:t>tali</a:t>
            </a:r>
            <a:r>
              <a:rPr lang="en-GB" dirty="0"/>
              <a:t>.</a:t>
            </a:r>
          </a:p>
          <a:p>
            <a:endParaRPr lang="en-GB" dirty="0"/>
          </a:p>
          <a:p>
            <a:r>
              <a:rPr lang="en-GB" dirty="0"/>
              <a:t>- The tendon then crosses deep to the</a:t>
            </a:r>
            <a:br>
              <a:rPr lang="en-GB" dirty="0"/>
            </a:br>
            <a:r>
              <a:rPr lang="en-GB" dirty="0"/>
              <a:t>  tendon of the flexor digitorum longus in the</a:t>
            </a:r>
            <a:br>
              <a:rPr lang="en-GB" dirty="0"/>
            </a:br>
            <a:r>
              <a:rPr lang="en-GB" dirty="0"/>
              <a:t>  sole of the foot (chiasma plantaris)</a:t>
            </a:r>
            <a:br>
              <a:rPr lang="en-GB" dirty="0"/>
            </a:br>
            <a:r>
              <a:rPr lang="en-GB" dirty="0"/>
              <a:t>  and attaches to the base of distal phalanx</a:t>
            </a:r>
            <a:br>
              <a:rPr lang="en-GB" dirty="0"/>
            </a:br>
            <a:r>
              <a:rPr lang="en-GB" dirty="0"/>
              <a:t>  of the great toe</a:t>
            </a:r>
          </a:p>
        </p:txBody>
      </p:sp>
      <p:pic>
        <p:nvPicPr>
          <p:cNvPr id="9" name="Picture 8">
            <a:extLst>
              <a:ext uri="{FF2B5EF4-FFF2-40B4-BE49-F238E27FC236}">
                <a16:creationId xmlns:a16="http://schemas.microsoft.com/office/drawing/2014/main" id="{3A02B48A-2908-E860-7F62-272B6FC14923}"/>
              </a:ext>
            </a:extLst>
          </p:cNvPr>
          <p:cNvPicPr>
            <a:picLocks noChangeAspect="1"/>
          </p:cNvPicPr>
          <p:nvPr/>
        </p:nvPicPr>
        <p:blipFill>
          <a:blip r:embed="rId4"/>
          <a:stretch>
            <a:fillRect/>
          </a:stretch>
        </p:blipFill>
        <p:spPr>
          <a:xfrm>
            <a:off x="7031126" y="2879983"/>
            <a:ext cx="2021231" cy="3425200"/>
          </a:xfrm>
          <a:prstGeom prst="rect">
            <a:avLst/>
          </a:prstGeom>
        </p:spPr>
      </p:pic>
    </p:spTree>
    <p:extLst>
      <p:ext uri="{BB962C8B-B14F-4D97-AF65-F5344CB8AC3E}">
        <p14:creationId xmlns:p14="http://schemas.microsoft.com/office/powerpoint/2010/main" val="23387402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449450-BAAD-9056-D758-A18314BAC6BF}"/>
              </a:ext>
            </a:extLst>
          </p:cNvPr>
          <p:cNvPicPr>
            <a:picLocks noChangeAspect="1"/>
          </p:cNvPicPr>
          <p:nvPr/>
        </p:nvPicPr>
        <p:blipFill>
          <a:blip r:embed="rId2"/>
          <a:stretch>
            <a:fillRect/>
          </a:stretch>
        </p:blipFill>
        <p:spPr>
          <a:xfrm>
            <a:off x="419209" y="762070"/>
            <a:ext cx="8305582" cy="4407045"/>
          </a:xfrm>
          <a:prstGeom prst="rect">
            <a:avLst/>
          </a:prstGeom>
        </p:spPr>
      </p:pic>
    </p:spTree>
    <p:extLst>
      <p:ext uri="{BB962C8B-B14F-4D97-AF65-F5344CB8AC3E}">
        <p14:creationId xmlns:p14="http://schemas.microsoft.com/office/powerpoint/2010/main" val="273316596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33BD58-06D3-FA3D-B925-ED5E2688B6CB}"/>
              </a:ext>
            </a:extLst>
          </p:cNvPr>
          <p:cNvPicPr>
            <a:picLocks noChangeAspect="1"/>
          </p:cNvPicPr>
          <p:nvPr/>
        </p:nvPicPr>
        <p:blipFill rotWithShape="1">
          <a:blip r:embed="rId2"/>
          <a:srcRect b="87897"/>
          <a:stretch/>
        </p:blipFill>
        <p:spPr>
          <a:xfrm>
            <a:off x="40718" y="583283"/>
            <a:ext cx="9021940" cy="488324"/>
          </a:xfrm>
          <a:prstGeom prst="rect">
            <a:avLst/>
          </a:prstGeom>
        </p:spPr>
      </p:pic>
      <p:graphicFrame>
        <p:nvGraphicFramePr>
          <p:cNvPr id="6" name="Table 6">
            <a:extLst>
              <a:ext uri="{FF2B5EF4-FFF2-40B4-BE49-F238E27FC236}">
                <a16:creationId xmlns:a16="http://schemas.microsoft.com/office/drawing/2014/main" id="{96C4ED6C-D7F1-4944-DE19-E0A6570B1B1C}"/>
              </a:ext>
            </a:extLst>
          </p:cNvPr>
          <p:cNvGraphicFramePr>
            <a:graphicFrameLocks noGrp="1"/>
          </p:cNvGraphicFramePr>
          <p:nvPr>
            <p:extLst>
              <p:ext uri="{D42A27DB-BD31-4B8C-83A1-F6EECF244321}">
                <p14:modId xmlns:p14="http://schemas.microsoft.com/office/powerpoint/2010/main" val="1583978725"/>
              </p:ext>
            </p:extLst>
          </p:nvPr>
        </p:nvGraphicFramePr>
        <p:xfrm>
          <a:off x="61101" y="990664"/>
          <a:ext cx="8854185" cy="701040"/>
        </p:xfrm>
        <a:graphic>
          <a:graphicData uri="http://schemas.openxmlformats.org/drawingml/2006/table">
            <a:tbl>
              <a:tblPr firstRow="1" bandRow="1">
                <a:tableStyleId>{5C22544A-7EE6-4342-B048-85BDC9FD1C3A}</a:tableStyleId>
              </a:tblPr>
              <a:tblGrid>
                <a:gridCol w="1615374">
                  <a:extLst>
                    <a:ext uri="{9D8B030D-6E8A-4147-A177-3AD203B41FA5}">
                      <a16:colId xmlns:a16="http://schemas.microsoft.com/office/drawing/2014/main" val="3048377451"/>
                    </a:ext>
                  </a:extLst>
                </a:gridCol>
                <a:gridCol w="2209742">
                  <a:extLst>
                    <a:ext uri="{9D8B030D-6E8A-4147-A177-3AD203B41FA5}">
                      <a16:colId xmlns:a16="http://schemas.microsoft.com/office/drawing/2014/main" val="747968058"/>
                    </a:ext>
                  </a:extLst>
                </a:gridCol>
                <a:gridCol w="1981149">
                  <a:extLst>
                    <a:ext uri="{9D8B030D-6E8A-4147-A177-3AD203B41FA5}">
                      <a16:colId xmlns:a16="http://schemas.microsoft.com/office/drawing/2014/main" val="1545812815"/>
                    </a:ext>
                  </a:extLst>
                </a:gridCol>
                <a:gridCol w="914375">
                  <a:extLst>
                    <a:ext uri="{9D8B030D-6E8A-4147-A177-3AD203B41FA5}">
                      <a16:colId xmlns:a16="http://schemas.microsoft.com/office/drawing/2014/main" val="2347569136"/>
                    </a:ext>
                  </a:extLst>
                </a:gridCol>
                <a:gridCol w="2133545">
                  <a:extLst>
                    <a:ext uri="{9D8B030D-6E8A-4147-A177-3AD203B41FA5}">
                      <a16:colId xmlns:a16="http://schemas.microsoft.com/office/drawing/2014/main" val="818395281"/>
                    </a:ext>
                  </a:extLst>
                </a:gridCol>
              </a:tblGrid>
              <a:tr h="370840">
                <a:tc>
                  <a:txBody>
                    <a:bodyPr/>
                    <a:lstStyle/>
                    <a:p>
                      <a:r>
                        <a:rPr lang="en-GB" sz="1200" dirty="0">
                          <a:solidFill>
                            <a:schemeClr val="tx1"/>
                          </a:solidFill>
                        </a:rPr>
                        <a:t>Tibialis posterior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a:solidFill>
                            <a:schemeClr val="tx1"/>
                          </a:solidFill>
                        </a:rPr>
                        <a:t>Posterior aspects of tibia and fibula</a:t>
                      </a:r>
                    </a:p>
                    <a:p>
                      <a:r>
                        <a:rPr lang="en-GB" sz="1000" dirty="0" err="1">
                          <a:solidFill>
                            <a:schemeClr val="tx1"/>
                          </a:solidFill>
                        </a:rPr>
                        <a:t>Membrana</a:t>
                      </a:r>
                      <a:r>
                        <a:rPr lang="en-GB" sz="1000" dirty="0">
                          <a:solidFill>
                            <a:schemeClr val="tx1"/>
                          </a:solidFill>
                        </a:rPr>
                        <a:t> </a:t>
                      </a:r>
                      <a:r>
                        <a:rPr lang="en-GB" sz="1000" dirty="0" err="1">
                          <a:solidFill>
                            <a:schemeClr val="tx1"/>
                          </a:solidFill>
                        </a:rPr>
                        <a:t>interossea</a:t>
                      </a:r>
                      <a:endParaRPr lang="en-GB"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err="1">
                          <a:solidFill>
                            <a:schemeClr val="tx1"/>
                          </a:solidFill>
                        </a:rPr>
                        <a:t>Tuberositas</a:t>
                      </a:r>
                      <a:r>
                        <a:rPr lang="en-GB" sz="1000" dirty="0">
                          <a:solidFill>
                            <a:schemeClr val="tx1"/>
                          </a:solidFill>
                        </a:rPr>
                        <a:t> </a:t>
                      </a:r>
                      <a:r>
                        <a:rPr lang="en-GB" sz="1000" dirty="0" err="1">
                          <a:solidFill>
                            <a:schemeClr val="tx1"/>
                          </a:solidFill>
                        </a:rPr>
                        <a:t>ossis</a:t>
                      </a:r>
                      <a:r>
                        <a:rPr lang="en-GB" sz="1000" dirty="0">
                          <a:solidFill>
                            <a:schemeClr val="tx1"/>
                          </a:solidFill>
                        </a:rPr>
                        <a:t> navicularis</a:t>
                      </a:r>
                    </a:p>
                    <a:p>
                      <a:r>
                        <a:rPr lang="en-GB" sz="1000" dirty="0">
                          <a:solidFill>
                            <a:schemeClr val="tx1"/>
                          </a:solidFill>
                        </a:rPr>
                        <a:t>Ossa </a:t>
                      </a:r>
                      <a:r>
                        <a:rPr lang="en-GB" sz="1000" dirty="0" err="1">
                          <a:solidFill>
                            <a:schemeClr val="tx1"/>
                          </a:solidFill>
                        </a:rPr>
                        <a:t>cuneiforme</a:t>
                      </a:r>
                      <a:endParaRPr lang="en-GB" sz="1000" dirty="0">
                        <a:solidFill>
                          <a:schemeClr val="tx1"/>
                        </a:solidFill>
                      </a:endParaRPr>
                    </a:p>
                    <a:p>
                      <a:r>
                        <a:rPr lang="en-GB" sz="1000" dirty="0">
                          <a:solidFill>
                            <a:schemeClr val="tx1"/>
                          </a:solidFill>
                        </a:rPr>
                        <a:t>Ossa metatarsi II – IV (bases)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a:solidFill>
                            <a:schemeClr val="tx1"/>
                          </a:solidFill>
                        </a:rPr>
                        <a:t>N, tibialis</a:t>
                      </a:r>
                    </a:p>
                    <a:p>
                      <a:r>
                        <a:rPr lang="en-GB" sz="1000" dirty="0">
                          <a:solidFill>
                            <a:schemeClr val="tx1"/>
                          </a:solidFill>
                        </a:rPr>
                        <a:t>(L4, L5)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GB" sz="1000" dirty="0">
                          <a:solidFill>
                            <a:schemeClr val="tx1"/>
                          </a:solidFill>
                        </a:rPr>
                        <a:t>- Ankle joint:  Plantar flexion</a:t>
                      </a:r>
                    </a:p>
                    <a:p>
                      <a:r>
                        <a:rPr lang="en-GB" sz="1000" dirty="0">
                          <a:solidFill>
                            <a:schemeClr val="tx1"/>
                          </a:solidFill>
                        </a:rPr>
                        <a:t>- Subtalar joint: inversion (supination)</a:t>
                      </a:r>
                    </a:p>
                    <a:p>
                      <a:r>
                        <a:rPr lang="en-GB" sz="1000" dirty="0">
                          <a:solidFill>
                            <a:schemeClr val="tx1"/>
                          </a:solidFill>
                        </a:rPr>
                        <a:t>- Plantar flexion of toes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646098066"/>
                  </a:ext>
                </a:extLst>
              </a:tr>
            </a:tbl>
          </a:graphicData>
        </a:graphic>
      </p:graphicFrame>
      <p:sp>
        <p:nvSpPr>
          <p:cNvPr id="2" name="Rectangle 2">
            <a:extLst>
              <a:ext uri="{FF2B5EF4-FFF2-40B4-BE49-F238E27FC236}">
                <a16:creationId xmlns:a16="http://schemas.microsoft.com/office/drawing/2014/main" id="{CEA1A532-1B0B-93D1-BE1A-B401AFB79AEC}"/>
              </a:ext>
            </a:extLst>
          </p:cNvPr>
          <p:cNvSpPr txBox="1">
            <a:spLocks noChangeArrowheads="1"/>
          </p:cNvSpPr>
          <p:nvPr/>
        </p:nvSpPr>
        <p:spPr bwMode="auto">
          <a:xfrm>
            <a:off x="509140" y="95360"/>
            <a:ext cx="8034234" cy="503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FF0000"/>
                </a:solidFill>
                <a:effectLst>
                  <a:outerShdw blurRad="38100" dist="38100" dir="2700000" algn="tl">
                    <a:srgbClr val="C0C0C0"/>
                  </a:outerShdw>
                </a:effectLst>
                <a:latin typeface="Book Antiqua" pitchFamily="18" charset="0"/>
              </a:rPr>
              <a:t>M. TIBIALIS POSTERIOR</a:t>
            </a:r>
            <a:endParaRPr lang="en-US" altLang="en-US" sz="2800" b="1" kern="0" dirty="0">
              <a:solidFill>
                <a:srgbClr val="FF0000"/>
              </a:solidFill>
              <a:effectLst>
                <a:outerShdw blurRad="38100" dist="38100" dir="2700000" algn="tl">
                  <a:srgbClr val="C0C0C0"/>
                </a:outerShdw>
              </a:effectLst>
            </a:endParaRPr>
          </a:p>
        </p:txBody>
      </p:sp>
      <p:sp>
        <p:nvSpPr>
          <p:cNvPr id="7" name="TextBox 6">
            <a:extLst>
              <a:ext uri="{FF2B5EF4-FFF2-40B4-BE49-F238E27FC236}">
                <a16:creationId xmlns:a16="http://schemas.microsoft.com/office/drawing/2014/main" id="{6144B1D5-1C29-8B13-7BDE-1048C3C6E4F3}"/>
              </a:ext>
            </a:extLst>
          </p:cNvPr>
          <p:cNvSpPr txBox="1"/>
          <p:nvPr/>
        </p:nvSpPr>
        <p:spPr>
          <a:xfrm>
            <a:off x="40798" y="1755963"/>
            <a:ext cx="4251828" cy="2308324"/>
          </a:xfrm>
          <a:prstGeom prst="rect">
            <a:avLst/>
          </a:prstGeom>
          <a:noFill/>
        </p:spPr>
        <p:txBody>
          <a:bodyPr wrap="square">
            <a:spAutoFit/>
          </a:bodyPr>
          <a:lstStyle/>
          <a:p>
            <a:r>
              <a:rPr lang="en-GB" dirty="0"/>
              <a:t>-  the deepest (most anterior) muscle in</a:t>
            </a:r>
            <a:br>
              <a:rPr lang="en-GB" dirty="0"/>
            </a:br>
            <a:r>
              <a:rPr lang="en-GB" dirty="0"/>
              <a:t>   the posterior compartment, lies</a:t>
            </a:r>
            <a:br>
              <a:rPr lang="en-GB" dirty="0"/>
            </a:br>
            <a:r>
              <a:rPr lang="en-GB" dirty="0"/>
              <a:t>   between the FDL and the FHL in the</a:t>
            </a:r>
            <a:br>
              <a:rPr lang="en-GB" dirty="0"/>
            </a:br>
            <a:r>
              <a:rPr lang="en-GB" dirty="0"/>
              <a:t>   same plane as the tibia and fibula</a:t>
            </a:r>
            <a:br>
              <a:rPr lang="en-GB" dirty="0"/>
            </a:br>
            <a:r>
              <a:rPr lang="en-GB" dirty="0"/>
              <a:t>   within the deep </a:t>
            </a:r>
            <a:r>
              <a:rPr lang="en-GB" dirty="0" err="1"/>
              <a:t>subcompartment</a:t>
            </a:r>
            <a:r>
              <a:rPr lang="en-GB" dirty="0"/>
              <a:t>.</a:t>
            </a:r>
          </a:p>
          <a:p>
            <a:endParaRPr lang="en-GB" dirty="0"/>
          </a:p>
          <a:p>
            <a:r>
              <a:rPr lang="en-GB" dirty="0"/>
              <a:t>- Tendon enters the foot posterior to</a:t>
            </a:r>
            <a:br>
              <a:rPr lang="en-GB" dirty="0"/>
            </a:br>
            <a:r>
              <a:rPr lang="en-GB" dirty="0"/>
              <a:t>   medial malleolus</a:t>
            </a:r>
          </a:p>
        </p:txBody>
      </p:sp>
      <p:pic>
        <p:nvPicPr>
          <p:cNvPr id="5" name="Picture 4">
            <a:extLst>
              <a:ext uri="{FF2B5EF4-FFF2-40B4-BE49-F238E27FC236}">
                <a16:creationId xmlns:a16="http://schemas.microsoft.com/office/drawing/2014/main" id="{F46D0576-D496-45D3-8B76-9C6E196C6C10}"/>
              </a:ext>
            </a:extLst>
          </p:cNvPr>
          <p:cNvPicPr>
            <a:picLocks noChangeAspect="1"/>
          </p:cNvPicPr>
          <p:nvPr/>
        </p:nvPicPr>
        <p:blipFill rotWithShape="1">
          <a:blip r:embed="rId3"/>
          <a:srcRect l="5980" t="7747" r="2834"/>
          <a:stretch/>
        </p:blipFill>
        <p:spPr>
          <a:xfrm>
            <a:off x="5029188" y="1753167"/>
            <a:ext cx="3818879" cy="5104833"/>
          </a:xfrm>
          <a:prstGeom prst="rect">
            <a:avLst/>
          </a:prstGeom>
        </p:spPr>
      </p:pic>
      <p:pic>
        <p:nvPicPr>
          <p:cNvPr id="9" name="Picture 8">
            <a:extLst>
              <a:ext uri="{FF2B5EF4-FFF2-40B4-BE49-F238E27FC236}">
                <a16:creationId xmlns:a16="http://schemas.microsoft.com/office/drawing/2014/main" id="{7C25957F-6A33-DE3A-2B11-FF27CD7C083E}"/>
              </a:ext>
            </a:extLst>
          </p:cNvPr>
          <p:cNvPicPr>
            <a:picLocks noChangeAspect="1"/>
          </p:cNvPicPr>
          <p:nvPr/>
        </p:nvPicPr>
        <p:blipFill rotWithShape="1">
          <a:blip r:embed="rId4"/>
          <a:srcRect t="8399"/>
          <a:stretch/>
        </p:blipFill>
        <p:spPr>
          <a:xfrm>
            <a:off x="1261136" y="4064287"/>
            <a:ext cx="2396488" cy="2773366"/>
          </a:xfrm>
          <a:prstGeom prst="rect">
            <a:avLst/>
          </a:prstGeom>
        </p:spPr>
      </p:pic>
    </p:spTree>
    <p:extLst>
      <p:ext uri="{BB962C8B-B14F-4D97-AF65-F5344CB8AC3E}">
        <p14:creationId xmlns:p14="http://schemas.microsoft.com/office/powerpoint/2010/main" val="32660063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4294967295"/>
          </p:nvPr>
        </p:nvSpPr>
        <p:spPr>
          <a:xfrm>
            <a:off x="0" y="76288"/>
            <a:ext cx="5791168" cy="6629226"/>
          </a:xfrm>
        </p:spPr>
        <p:txBody>
          <a:bodyPr/>
          <a:lstStyle/>
          <a:p>
            <a:pPr algn="ctr" eaLnBrk="1" hangingPunct="1">
              <a:buFontTx/>
              <a:buNone/>
            </a:pPr>
            <a:r>
              <a:rPr lang="sr-Latn-CS" altLang="en-US" sz="2000" dirty="0">
                <a:cs typeface="Arial" pitchFamily="34" charset="0"/>
              </a:rPr>
              <a:t>    </a:t>
            </a:r>
            <a:r>
              <a:rPr lang="en-GB" altLang="en-US" sz="2400" b="1" dirty="0">
                <a:cs typeface="Arial" pitchFamily="34" charset="0"/>
              </a:rPr>
              <a:t>Movements in the knee joint</a:t>
            </a:r>
            <a:r>
              <a:rPr lang="sr-Latn-CS" altLang="en-US" sz="2400" b="1" dirty="0">
                <a:cs typeface="Arial" pitchFamily="34" charset="0"/>
              </a:rPr>
              <a:t>:</a:t>
            </a:r>
            <a:endParaRPr lang="en-GB" altLang="en-US" sz="2400" b="1" dirty="0">
              <a:cs typeface="Arial" pitchFamily="34" charset="0"/>
            </a:endParaRPr>
          </a:p>
          <a:p>
            <a:pPr algn="ctr" eaLnBrk="1" hangingPunct="1">
              <a:buFontTx/>
              <a:buNone/>
            </a:pPr>
            <a:endParaRPr lang="sr-Latn-CS" altLang="en-US" sz="2400" b="1" dirty="0">
              <a:cs typeface="Arial" pitchFamily="34" charset="0"/>
            </a:endParaRPr>
          </a:p>
          <a:p>
            <a:pPr eaLnBrk="1" hangingPunct="1">
              <a:buFontTx/>
              <a:buNone/>
            </a:pPr>
            <a:r>
              <a:rPr lang="sr-Latn-CS" altLang="en-US" sz="2000" dirty="0">
                <a:cs typeface="Arial" pitchFamily="34" charset="0"/>
              </a:rPr>
              <a:t> </a:t>
            </a:r>
            <a:r>
              <a:rPr lang="en-GB" altLang="en-US" sz="2000" b="1" dirty="0">
                <a:solidFill>
                  <a:schemeClr val="folHlink"/>
                </a:solidFill>
                <a:cs typeface="Arial" pitchFamily="34" charset="0"/>
              </a:rPr>
              <a:t>FLEXORS</a:t>
            </a:r>
            <a:r>
              <a:rPr lang="sr-Cyrl-CS" altLang="en-US" sz="2000" b="1" dirty="0">
                <a:cs typeface="Arial" pitchFamily="34" charset="0"/>
              </a:rPr>
              <a:t>:</a:t>
            </a:r>
            <a:r>
              <a:rPr lang="sr-Cyrl-CS" altLang="en-US" sz="2000" dirty="0">
                <a:cs typeface="Arial" pitchFamily="34" charset="0"/>
              </a:rPr>
              <a:t>  </a:t>
            </a:r>
            <a:r>
              <a:rPr lang="en-GB" altLang="en-US" sz="2000" dirty="0">
                <a:cs typeface="Arial" pitchFamily="34" charset="0"/>
              </a:rPr>
              <a:t>- </a:t>
            </a:r>
            <a:r>
              <a:rPr lang="sr-Latn-CS" altLang="en-US" sz="2000" dirty="0" err="1">
                <a:cs typeface="Arial" pitchFamily="34" charset="0"/>
              </a:rPr>
              <a:t>m.biceps</a:t>
            </a:r>
            <a:r>
              <a:rPr lang="sr-Latn-CS" altLang="en-US" sz="2000" dirty="0">
                <a:cs typeface="Arial" pitchFamily="34" charset="0"/>
              </a:rPr>
              <a:t> </a:t>
            </a:r>
            <a:r>
              <a:rPr lang="sr-Latn-CS" altLang="en-US" sz="2000" dirty="0" err="1">
                <a:cs typeface="Arial" pitchFamily="34" charset="0"/>
              </a:rPr>
              <a:t>femoris</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m.semitendinosus</a:t>
            </a:r>
            <a:endParaRPr lang="sr-Latn-CS" altLang="en-US" sz="2000" dirty="0">
              <a:cs typeface="Arial" pitchFamily="34" charset="0"/>
            </a:endParaRPr>
          </a:p>
          <a:p>
            <a:pPr eaLnBrk="1" hangingPunct="1">
              <a:buFontTx/>
              <a:buNone/>
            </a:pPr>
            <a:r>
              <a:rPr lang="sr-Latn-CS" altLang="en-US" sz="2000" dirty="0">
                <a:cs typeface="Arial" pitchFamily="34" charset="0"/>
              </a:rPr>
              <a:t>                     </a:t>
            </a:r>
            <a:r>
              <a:rPr lang="en-GB" altLang="en-US" sz="2000" dirty="0">
                <a:cs typeface="Arial" pitchFamily="34" charset="0"/>
              </a:rPr>
              <a:t>- </a:t>
            </a:r>
            <a:r>
              <a:rPr lang="sr-Latn-CS" altLang="en-US" sz="2000" dirty="0" err="1">
                <a:cs typeface="Arial" pitchFamily="34" charset="0"/>
              </a:rPr>
              <a:t>m.semimembranosus</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m.gracilis</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m.sartorius</a:t>
            </a:r>
            <a:endParaRPr lang="sr-Latn-CS" altLang="en-US" sz="2000" dirty="0">
              <a:cs typeface="Arial" pitchFamily="34" charset="0"/>
            </a:endParaRPr>
          </a:p>
          <a:p>
            <a:pPr eaLnBrk="1" hangingPunct="1">
              <a:buFontTx/>
              <a:buNone/>
            </a:pPr>
            <a:r>
              <a:rPr lang="sr-Latn-CS" altLang="en-US" sz="2000" dirty="0">
                <a:cs typeface="Arial" pitchFamily="34" charset="0"/>
              </a:rPr>
              <a:t>                     </a:t>
            </a:r>
            <a:r>
              <a:rPr lang="en-GB" altLang="en-US" sz="2000" dirty="0">
                <a:cs typeface="Arial" pitchFamily="34" charset="0"/>
              </a:rPr>
              <a:t>-</a:t>
            </a:r>
            <a:r>
              <a:rPr lang="sr-Latn-CS" altLang="en-US" sz="2000" dirty="0">
                <a:cs typeface="Arial" pitchFamily="34" charset="0"/>
              </a:rPr>
              <a:t> </a:t>
            </a:r>
            <a:r>
              <a:rPr lang="sr-Latn-CS" altLang="en-US" sz="2000" dirty="0" err="1">
                <a:cs typeface="Arial" pitchFamily="34" charset="0"/>
              </a:rPr>
              <a:t>m.gastrocnemius</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m.popliteus</a:t>
            </a:r>
            <a:r>
              <a:rPr lang="sr-Latn-CS" altLang="en-US" sz="2000" dirty="0">
                <a:cs typeface="Arial" pitchFamily="34" charset="0"/>
              </a:rPr>
              <a:t>.</a:t>
            </a:r>
          </a:p>
          <a:p>
            <a:pPr eaLnBrk="1" hangingPunct="1">
              <a:buFontTx/>
              <a:buNone/>
            </a:pPr>
            <a:r>
              <a:rPr lang="sr-Latn-CS" altLang="en-US" sz="2000" dirty="0">
                <a:cs typeface="Arial" pitchFamily="34" charset="0"/>
              </a:rPr>
              <a:t> </a:t>
            </a:r>
          </a:p>
          <a:p>
            <a:pPr eaLnBrk="1" hangingPunct="1">
              <a:buFontTx/>
              <a:buNone/>
            </a:pPr>
            <a:r>
              <a:rPr lang="en-GB" altLang="en-US" sz="2000" b="1" dirty="0">
                <a:solidFill>
                  <a:schemeClr val="folHlink"/>
                </a:solidFill>
                <a:cs typeface="Arial" pitchFamily="34" charset="0"/>
              </a:rPr>
              <a:t>EXTENSORS</a:t>
            </a:r>
            <a:r>
              <a:rPr lang="sr-Latn-CS" altLang="en-US" sz="2000" b="1" dirty="0">
                <a:cs typeface="Arial" pitchFamily="34" charset="0"/>
              </a:rPr>
              <a:t>:</a:t>
            </a:r>
            <a:r>
              <a:rPr lang="sr-Latn-CS" altLang="en-US" sz="2000" dirty="0">
                <a:cs typeface="Arial" pitchFamily="34" charset="0"/>
              </a:rPr>
              <a:t> </a:t>
            </a:r>
            <a:r>
              <a:rPr lang="en-GB" altLang="en-US" sz="2000" dirty="0">
                <a:cs typeface="Arial" pitchFamily="34" charset="0"/>
              </a:rPr>
              <a:t>- </a:t>
            </a:r>
            <a:r>
              <a:rPr lang="sr-Latn-CS" altLang="en-US" sz="2000" dirty="0" err="1">
                <a:cs typeface="Arial" pitchFamily="34" charset="0"/>
              </a:rPr>
              <a:t>m.quadriceps</a:t>
            </a:r>
            <a:r>
              <a:rPr lang="sr-Latn-CS" altLang="en-US" sz="2000" dirty="0">
                <a:cs typeface="Arial" pitchFamily="34" charset="0"/>
              </a:rPr>
              <a:t> </a:t>
            </a:r>
            <a:r>
              <a:rPr lang="sr-Latn-CS" altLang="en-US" sz="2000" dirty="0" err="1">
                <a:cs typeface="Arial" pitchFamily="34" charset="0"/>
              </a:rPr>
              <a:t>femoris</a:t>
            </a:r>
            <a:endParaRPr lang="en-GB" altLang="en-US" sz="2000" dirty="0">
              <a:cs typeface="Arial" pitchFamily="34" charset="0"/>
            </a:endParaRPr>
          </a:p>
          <a:p>
            <a:pPr eaLnBrk="1" hangingPunct="1">
              <a:buFontTx/>
              <a:buNone/>
            </a:pPr>
            <a:r>
              <a:rPr lang="en-GB" altLang="en-US" sz="2000" dirty="0">
                <a:cs typeface="Arial" pitchFamily="34" charset="0"/>
              </a:rPr>
              <a:t>		            -</a:t>
            </a:r>
            <a:r>
              <a:rPr lang="sr-Latn-CS" altLang="en-US" sz="2000" dirty="0">
                <a:cs typeface="Arial" pitchFamily="34" charset="0"/>
              </a:rPr>
              <a:t> </a:t>
            </a:r>
            <a:r>
              <a:rPr lang="sr-Latn-CS" altLang="en-US" sz="2000" dirty="0" err="1">
                <a:cs typeface="Arial" pitchFamily="34" charset="0"/>
              </a:rPr>
              <a:t>m.tensor</a:t>
            </a:r>
            <a:r>
              <a:rPr lang="sr-Latn-CS" altLang="en-US" sz="2000" dirty="0">
                <a:cs typeface="Arial" pitchFamily="34" charset="0"/>
              </a:rPr>
              <a:t> </a:t>
            </a:r>
            <a:r>
              <a:rPr lang="sr-Latn-CS" altLang="en-US" sz="2000" dirty="0" err="1">
                <a:cs typeface="Arial" pitchFamily="34" charset="0"/>
              </a:rPr>
              <a:t>fasciae</a:t>
            </a:r>
            <a:r>
              <a:rPr lang="sr-Latn-CS" altLang="en-US" sz="2000" dirty="0">
                <a:cs typeface="Arial" pitchFamily="34" charset="0"/>
              </a:rPr>
              <a:t> </a:t>
            </a:r>
            <a:r>
              <a:rPr lang="sr-Latn-CS" altLang="en-US" sz="2000" dirty="0" err="1">
                <a:cs typeface="Arial" pitchFamily="34" charset="0"/>
              </a:rPr>
              <a:t>latae</a:t>
            </a:r>
            <a:r>
              <a:rPr lang="sr-Latn-CS" altLang="en-US" sz="2000" dirty="0">
                <a:cs typeface="Arial" pitchFamily="34" charset="0"/>
              </a:rPr>
              <a:t>.</a:t>
            </a:r>
          </a:p>
          <a:p>
            <a:pPr eaLnBrk="1" hangingPunct="1">
              <a:buFontTx/>
              <a:buNone/>
            </a:pPr>
            <a:r>
              <a:rPr lang="sr-Latn-CS" altLang="en-US" sz="2000" dirty="0">
                <a:cs typeface="Arial" pitchFamily="34" charset="0"/>
              </a:rPr>
              <a:t> </a:t>
            </a:r>
          </a:p>
          <a:p>
            <a:pPr eaLnBrk="1" hangingPunct="1">
              <a:buFontTx/>
              <a:buNone/>
            </a:pPr>
            <a:r>
              <a:rPr lang="en-GB" altLang="en-US" sz="2000" b="1" dirty="0">
                <a:solidFill>
                  <a:schemeClr val="folHlink"/>
                </a:solidFill>
                <a:cs typeface="Arial" pitchFamily="34" charset="0"/>
              </a:rPr>
              <a:t>LATERAL ROTATORS OF LEG</a:t>
            </a:r>
            <a:r>
              <a:rPr lang="sr-Latn-CS" altLang="en-US" sz="2000" dirty="0">
                <a:cs typeface="Arial" pitchFamily="34" charset="0"/>
              </a:rPr>
              <a:t>: </a:t>
            </a:r>
          </a:p>
          <a:p>
            <a:pPr eaLnBrk="1" hangingPunct="1">
              <a:buFontTx/>
              <a:buNone/>
            </a:pPr>
            <a:r>
              <a:rPr lang="sr-Latn-CS" altLang="en-US" sz="2000" dirty="0">
                <a:cs typeface="Arial" pitchFamily="34" charset="0"/>
              </a:rPr>
              <a:t>                    </a:t>
            </a:r>
            <a:r>
              <a:rPr lang="en-GB" altLang="en-US" sz="2000" dirty="0">
                <a:cs typeface="Arial" pitchFamily="34" charset="0"/>
              </a:rPr>
              <a:t>  -</a:t>
            </a:r>
            <a:r>
              <a:rPr lang="sr-Latn-CS" altLang="en-US" sz="2000" dirty="0">
                <a:cs typeface="Arial" pitchFamily="34" charset="0"/>
              </a:rPr>
              <a:t> </a:t>
            </a:r>
            <a:r>
              <a:rPr lang="sr-Latn-CS" altLang="en-US" sz="2000" dirty="0" err="1">
                <a:cs typeface="Arial" pitchFamily="34" charset="0"/>
              </a:rPr>
              <a:t>m.biceps</a:t>
            </a:r>
            <a:r>
              <a:rPr lang="sr-Latn-CS" altLang="en-US" sz="2000" dirty="0">
                <a:cs typeface="Arial" pitchFamily="34" charset="0"/>
              </a:rPr>
              <a:t> </a:t>
            </a:r>
            <a:r>
              <a:rPr lang="sr-Latn-CS" altLang="en-US" sz="2000" dirty="0" err="1">
                <a:cs typeface="Arial" pitchFamily="34" charset="0"/>
              </a:rPr>
              <a:t>femoris</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m.tensor</a:t>
            </a:r>
            <a:r>
              <a:rPr lang="sr-Latn-CS" altLang="en-US" sz="2000" dirty="0">
                <a:cs typeface="Arial" pitchFamily="34" charset="0"/>
              </a:rPr>
              <a:t> </a:t>
            </a:r>
            <a:r>
              <a:rPr lang="sr-Latn-CS" altLang="en-US" sz="2000" dirty="0" err="1">
                <a:cs typeface="Arial" pitchFamily="34" charset="0"/>
              </a:rPr>
              <a:t>fasciae</a:t>
            </a:r>
            <a:r>
              <a:rPr lang="sr-Latn-CS" altLang="en-US" sz="2000" dirty="0">
                <a:cs typeface="Arial" pitchFamily="34" charset="0"/>
              </a:rPr>
              <a:t> </a:t>
            </a:r>
            <a:r>
              <a:rPr lang="sr-Latn-CS" altLang="en-US" sz="2000" dirty="0" err="1">
                <a:cs typeface="Arial" pitchFamily="34" charset="0"/>
              </a:rPr>
              <a:t>latae</a:t>
            </a:r>
            <a:endParaRPr lang="en-GB" altLang="en-US" sz="2000" dirty="0">
              <a:cs typeface="Arial" pitchFamily="34" charset="0"/>
            </a:endParaRPr>
          </a:p>
          <a:p>
            <a:pPr eaLnBrk="1" hangingPunct="1">
              <a:buFontTx/>
              <a:buNone/>
            </a:pPr>
            <a:r>
              <a:rPr lang="sr-Latn-CS" altLang="en-US" sz="2000" dirty="0">
                <a:cs typeface="Arial" pitchFamily="34" charset="0"/>
              </a:rPr>
              <a:t>                    </a:t>
            </a:r>
            <a:r>
              <a:rPr lang="en-GB" altLang="en-US" sz="2000" dirty="0">
                <a:cs typeface="Arial" pitchFamily="34" charset="0"/>
              </a:rPr>
              <a:t>  - </a:t>
            </a:r>
            <a:r>
              <a:rPr lang="sr-Latn-CS" altLang="en-US" sz="2000" dirty="0" err="1">
                <a:cs typeface="Arial" pitchFamily="34" charset="0"/>
              </a:rPr>
              <a:t>m.gastrocnemius</a:t>
            </a:r>
            <a:r>
              <a:rPr lang="sr-Latn-CS" altLang="en-US" sz="2000" dirty="0">
                <a:cs typeface="Arial" pitchFamily="34" charset="0"/>
              </a:rPr>
              <a:t> (</a:t>
            </a:r>
            <a:r>
              <a:rPr lang="sr-Latn-CS" altLang="en-US" sz="2000" dirty="0" err="1">
                <a:cs typeface="Arial" pitchFamily="34" charset="0"/>
              </a:rPr>
              <a:t>caput</a:t>
            </a:r>
            <a:r>
              <a:rPr lang="sr-Latn-CS" altLang="en-US" sz="2000" dirty="0">
                <a:cs typeface="Arial" pitchFamily="34" charset="0"/>
              </a:rPr>
              <a:t> </a:t>
            </a:r>
            <a:r>
              <a:rPr lang="sr-Latn-CS" altLang="en-US" sz="2000" dirty="0" err="1">
                <a:cs typeface="Arial" pitchFamily="34" charset="0"/>
              </a:rPr>
              <a:t>laterale</a:t>
            </a:r>
            <a:r>
              <a:rPr lang="sr-Latn-CS" altLang="en-US" sz="2000" dirty="0">
                <a:cs typeface="Arial" pitchFamily="34" charset="0"/>
              </a:rPr>
              <a:t>),</a:t>
            </a:r>
          </a:p>
        </p:txBody>
      </p:sp>
      <p:sp>
        <p:nvSpPr>
          <p:cNvPr id="3" name="TextBox 2">
            <a:extLst>
              <a:ext uri="{FF2B5EF4-FFF2-40B4-BE49-F238E27FC236}">
                <a16:creationId xmlns:a16="http://schemas.microsoft.com/office/drawing/2014/main" id="{F91FF027-6491-C599-CCF4-9FA5CF919BB3}"/>
              </a:ext>
            </a:extLst>
          </p:cNvPr>
          <p:cNvSpPr txBox="1"/>
          <p:nvPr/>
        </p:nvSpPr>
        <p:spPr>
          <a:xfrm>
            <a:off x="4572000" y="990664"/>
            <a:ext cx="4602480" cy="1754326"/>
          </a:xfrm>
          <a:prstGeom prst="rect">
            <a:avLst/>
          </a:prstGeom>
          <a:noFill/>
        </p:spPr>
        <p:txBody>
          <a:bodyPr wrap="square">
            <a:spAutoFit/>
          </a:bodyPr>
          <a:lstStyle/>
          <a:p>
            <a:pPr eaLnBrk="1" hangingPunct="1">
              <a:buFontTx/>
              <a:buNone/>
            </a:pPr>
            <a:r>
              <a:rPr lang="en-GB" altLang="en-US" sz="1800" b="1" dirty="0">
                <a:solidFill>
                  <a:schemeClr val="folHlink"/>
                </a:solidFill>
                <a:cs typeface="Arial" pitchFamily="34" charset="0"/>
              </a:rPr>
              <a:t>MEDIAL ROTATORS OF LEG </a:t>
            </a:r>
            <a:r>
              <a:rPr lang="sr-Cyrl-CS" altLang="en-US" sz="1800" dirty="0">
                <a:cs typeface="Arial" pitchFamily="34" charset="0"/>
              </a:rPr>
              <a:t>: </a:t>
            </a:r>
            <a:endParaRPr lang="en-GB" altLang="en-US" dirty="0">
              <a:cs typeface="Arial" pitchFamily="34" charset="0"/>
            </a:endParaRPr>
          </a:p>
          <a:p>
            <a:pPr eaLnBrk="1" hangingPunct="1">
              <a:buFontTx/>
              <a:buNone/>
            </a:pPr>
            <a:r>
              <a:rPr lang="en-GB" altLang="en-US" sz="1800" dirty="0">
                <a:cs typeface="Arial" pitchFamily="34" charset="0"/>
              </a:rPr>
              <a:t>                 </a:t>
            </a:r>
            <a:r>
              <a:rPr lang="sr-Latn-CS" altLang="en-US" sz="1800" dirty="0">
                <a:cs typeface="Arial" pitchFamily="34" charset="0"/>
              </a:rPr>
              <a:t>  </a:t>
            </a:r>
            <a:r>
              <a:rPr lang="en-GB" altLang="en-US" sz="1800" dirty="0">
                <a:cs typeface="Arial" pitchFamily="34" charset="0"/>
              </a:rPr>
              <a:t>- </a:t>
            </a:r>
            <a:r>
              <a:rPr lang="sr-Latn-CS" altLang="en-US" sz="1800" dirty="0" err="1">
                <a:cs typeface="Arial" pitchFamily="34" charset="0"/>
              </a:rPr>
              <a:t>m.semimembranosu</a:t>
            </a:r>
            <a:r>
              <a:rPr lang="en-GB" altLang="en-US" dirty="0">
                <a:cs typeface="Arial" pitchFamily="34" charset="0"/>
              </a:rPr>
              <a:t>s</a:t>
            </a:r>
            <a:endParaRPr lang="en-GB" altLang="en-US" sz="1800" dirty="0">
              <a:cs typeface="Arial" pitchFamily="34" charset="0"/>
            </a:endParaRPr>
          </a:p>
          <a:p>
            <a:pPr eaLnBrk="1" hangingPunct="1">
              <a:buFontTx/>
              <a:buNone/>
            </a:pPr>
            <a:r>
              <a:rPr lang="en-GB" altLang="en-US" dirty="0">
                <a:cs typeface="Arial" pitchFamily="34" charset="0"/>
              </a:rPr>
              <a:t>                   - </a:t>
            </a:r>
            <a:r>
              <a:rPr lang="sr-Latn-CS" altLang="en-US" sz="1800" dirty="0" err="1">
                <a:cs typeface="Arial" pitchFamily="34" charset="0"/>
              </a:rPr>
              <a:t>m.semitendinos</a:t>
            </a:r>
            <a:endParaRPr lang="en-GB" altLang="en-US" dirty="0">
              <a:cs typeface="Arial" pitchFamily="34" charset="0"/>
            </a:endParaRPr>
          </a:p>
          <a:p>
            <a:pPr eaLnBrk="1" hangingPunct="1">
              <a:buFontTx/>
              <a:buNone/>
            </a:pPr>
            <a:r>
              <a:rPr lang="en-GB" altLang="en-US" dirty="0">
                <a:cs typeface="Arial" pitchFamily="34" charset="0"/>
              </a:rPr>
              <a:t>	     </a:t>
            </a:r>
            <a:r>
              <a:rPr lang="en-GB" altLang="en-US" sz="1800" dirty="0">
                <a:cs typeface="Arial" pitchFamily="34" charset="0"/>
              </a:rPr>
              <a:t>- </a:t>
            </a:r>
            <a:r>
              <a:rPr lang="sr-Latn-CS" altLang="en-US" sz="1800" dirty="0" err="1">
                <a:cs typeface="Arial" pitchFamily="34" charset="0"/>
              </a:rPr>
              <a:t>m.popliteu</a:t>
            </a:r>
            <a:r>
              <a:rPr lang="en-GB" altLang="en-US" sz="1800" dirty="0">
                <a:cs typeface="Arial" pitchFamily="34" charset="0"/>
              </a:rPr>
              <a:t>s</a:t>
            </a:r>
          </a:p>
          <a:p>
            <a:pPr eaLnBrk="1" hangingPunct="1">
              <a:buFontTx/>
              <a:buNone/>
            </a:pPr>
            <a:r>
              <a:rPr lang="en-GB" altLang="en-US" dirty="0">
                <a:cs typeface="Arial" pitchFamily="34" charset="0"/>
              </a:rPr>
              <a:t>	     </a:t>
            </a:r>
            <a:r>
              <a:rPr lang="en-GB" altLang="en-US" sz="1800" dirty="0">
                <a:cs typeface="Arial" pitchFamily="34" charset="0"/>
              </a:rPr>
              <a:t>- </a:t>
            </a:r>
            <a:r>
              <a:rPr lang="sr-Latn-CS" altLang="en-US" sz="1800" dirty="0" err="1">
                <a:cs typeface="Arial" pitchFamily="34" charset="0"/>
              </a:rPr>
              <a:t>m.gracili</a:t>
            </a:r>
            <a:r>
              <a:rPr lang="en-GB" altLang="en-US" sz="1800" dirty="0">
                <a:cs typeface="Arial" pitchFamily="34" charset="0"/>
              </a:rPr>
              <a:t>s</a:t>
            </a:r>
          </a:p>
          <a:p>
            <a:pPr eaLnBrk="1" hangingPunct="1">
              <a:buFontTx/>
              <a:buNone/>
            </a:pPr>
            <a:r>
              <a:rPr lang="en-GB" altLang="en-US" dirty="0">
                <a:cs typeface="Arial" pitchFamily="34" charset="0"/>
              </a:rPr>
              <a:t>	    </a:t>
            </a:r>
            <a:r>
              <a:rPr lang="en-GB" altLang="en-US" sz="1800" dirty="0">
                <a:cs typeface="Arial" pitchFamily="34" charset="0"/>
              </a:rPr>
              <a:t> - </a:t>
            </a:r>
            <a:r>
              <a:rPr lang="sr-Latn-CS" altLang="en-US" sz="1800" dirty="0" err="1">
                <a:cs typeface="Arial" pitchFamily="34" charset="0"/>
              </a:rPr>
              <a:t>m.sartorius</a:t>
            </a:r>
            <a:endParaRPr lang="sr-Latn-CS" altLang="en-US" sz="1800" dirty="0">
              <a:cs typeface="Arial" pitchFamily="34" charset="0"/>
            </a:endParaRPr>
          </a:p>
        </p:txBody>
      </p:sp>
    </p:spTree>
    <p:extLst>
      <p:ext uri="{BB962C8B-B14F-4D97-AF65-F5344CB8AC3E}">
        <p14:creationId xmlns:p14="http://schemas.microsoft.com/office/powerpoint/2010/main" val="615368761"/>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4294967295"/>
          </p:nvPr>
        </p:nvSpPr>
        <p:spPr>
          <a:xfrm>
            <a:off x="25482" y="2438426"/>
            <a:ext cx="4572000" cy="2971812"/>
          </a:xfrm>
        </p:spPr>
        <p:txBody>
          <a:bodyPr/>
          <a:lstStyle/>
          <a:p>
            <a:pPr eaLnBrk="1" hangingPunct="1">
              <a:buFontTx/>
              <a:buNone/>
            </a:pPr>
            <a:endParaRPr lang="sr-Latn-CS" altLang="en-US" sz="2000" dirty="0">
              <a:cs typeface="Arial" pitchFamily="34" charset="0"/>
            </a:endParaRPr>
          </a:p>
          <a:p>
            <a:pPr eaLnBrk="1" hangingPunct="1">
              <a:buFontTx/>
              <a:buNone/>
            </a:pPr>
            <a:r>
              <a:rPr lang="sr-Latn-CS" altLang="en-US" sz="2000" dirty="0">
                <a:cs typeface="Arial" pitchFamily="34" charset="0"/>
              </a:rPr>
              <a:t> </a:t>
            </a:r>
            <a:r>
              <a:rPr lang="en-GB" altLang="en-US" sz="2000" b="1" dirty="0">
                <a:solidFill>
                  <a:schemeClr val="folHlink"/>
                </a:solidFill>
                <a:cs typeface="Arial" pitchFamily="34" charset="0"/>
              </a:rPr>
              <a:t>DORSAL FLEXORS</a:t>
            </a:r>
            <a:r>
              <a:rPr lang="sr-Latn-CS" altLang="en-US" sz="2000" dirty="0">
                <a:cs typeface="Arial" pitchFamily="34" charset="0"/>
              </a:rPr>
              <a:t>: </a:t>
            </a:r>
          </a:p>
          <a:p>
            <a:pPr eaLnBrk="1" hangingPunct="1">
              <a:buFontTx/>
              <a:buNone/>
            </a:pPr>
            <a:r>
              <a:rPr lang="sr-Latn-CS" altLang="en-US" sz="2000" dirty="0">
                <a:cs typeface="Arial" pitchFamily="34" charset="0"/>
              </a:rPr>
              <a:t>         </a:t>
            </a:r>
            <a:r>
              <a:rPr lang="en-GB" altLang="en-US" sz="2000" dirty="0">
                <a:cs typeface="Arial" pitchFamily="34" charset="0"/>
              </a:rPr>
              <a:t>- </a:t>
            </a:r>
            <a:r>
              <a:rPr lang="sr-Latn-CS" altLang="en-US" sz="2000" dirty="0" err="1">
                <a:cs typeface="Arial" pitchFamily="34" charset="0"/>
              </a:rPr>
              <a:t>m.tibialis</a:t>
            </a:r>
            <a:r>
              <a:rPr lang="sr-Latn-CS" altLang="en-US" sz="2000" dirty="0">
                <a:cs typeface="Arial" pitchFamily="34" charset="0"/>
              </a:rPr>
              <a:t> </a:t>
            </a:r>
            <a:r>
              <a:rPr lang="sr-Latn-CS" altLang="en-US" sz="2000" dirty="0" err="1">
                <a:cs typeface="Arial" pitchFamily="34" charset="0"/>
              </a:rPr>
              <a:t>anterio</a:t>
            </a:r>
            <a:r>
              <a:rPr lang="en-GB" altLang="en-US" sz="2000" dirty="0">
                <a:cs typeface="Arial" pitchFamily="34" charset="0"/>
              </a:rPr>
              <a:t>r</a:t>
            </a:r>
          </a:p>
          <a:p>
            <a:pPr eaLnBrk="1" hangingPunct="1">
              <a:buFontTx/>
              <a:buNone/>
            </a:pPr>
            <a:r>
              <a:rPr lang="en-GB" altLang="en-US" sz="2000" dirty="0">
                <a:cs typeface="Arial" pitchFamily="34" charset="0"/>
              </a:rPr>
              <a:t>         - </a:t>
            </a:r>
            <a:r>
              <a:rPr lang="sr-Latn-CS" altLang="en-US" sz="2000" dirty="0" err="1">
                <a:cs typeface="Arial" pitchFamily="34" charset="0"/>
              </a:rPr>
              <a:t>m.extensor</a:t>
            </a:r>
            <a:r>
              <a:rPr lang="sr-Latn-CS" altLang="en-US" sz="2000" dirty="0">
                <a:cs typeface="Arial" pitchFamily="34" charset="0"/>
              </a:rPr>
              <a:t> </a:t>
            </a:r>
            <a:r>
              <a:rPr lang="sr-Latn-CS" altLang="en-US" sz="2000" dirty="0" err="1">
                <a:cs typeface="Arial" pitchFamily="34" charset="0"/>
              </a:rPr>
              <a:t>digitorum</a:t>
            </a:r>
            <a:r>
              <a:rPr lang="sr-Latn-CS" altLang="en-US" sz="2000" dirty="0">
                <a:cs typeface="Arial" pitchFamily="34" charset="0"/>
              </a:rPr>
              <a:t> </a:t>
            </a:r>
            <a:r>
              <a:rPr lang="sr-Latn-CS" altLang="en-US" sz="2000" dirty="0" err="1">
                <a:cs typeface="Arial" pitchFamily="34" charset="0"/>
              </a:rPr>
              <a:t>longu</a:t>
            </a:r>
            <a:r>
              <a:rPr lang="en-GB" altLang="en-US" sz="2000" dirty="0">
                <a:cs typeface="Arial" pitchFamily="34" charset="0"/>
              </a:rPr>
              <a:t>s</a:t>
            </a:r>
          </a:p>
          <a:p>
            <a:pPr eaLnBrk="1" hangingPunct="1">
              <a:buFontTx/>
              <a:buNone/>
            </a:pPr>
            <a:r>
              <a:rPr lang="en-GB" altLang="en-US" sz="2000" dirty="0">
                <a:cs typeface="Arial" pitchFamily="34" charset="0"/>
              </a:rPr>
              <a:t>         - </a:t>
            </a:r>
            <a:r>
              <a:rPr lang="sr-Latn-CS" altLang="en-US" sz="2000" dirty="0" err="1">
                <a:cs typeface="Arial" pitchFamily="34" charset="0"/>
              </a:rPr>
              <a:t>m.extensor</a:t>
            </a:r>
            <a:r>
              <a:rPr lang="sr-Latn-CS" altLang="en-US" sz="2000" dirty="0">
                <a:cs typeface="Arial" pitchFamily="34" charset="0"/>
              </a:rPr>
              <a:t> </a:t>
            </a:r>
            <a:r>
              <a:rPr lang="sr-Latn-CS" altLang="en-US" sz="2000" dirty="0" err="1">
                <a:cs typeface="Arial" pitchFamily="34" charset="0"/>
              </a:rPr>
              <a:t>hallucis</a:t>
            </a:r>
            <a:r>
              <a:rPr lang="sr-Latn-CS" altLang="en-US" sz="2000" dirty="0">
                <a:cs typeface="Arial" pitchFamily="34" charset="0"/>
              </a:rPr>
              <a:t> </a:t>
            </a:r>
            <a:r>
              <a:rPr lang="sr-Latn-CS" altLang="en-US" sz="2000" dirty="0" err="1">
                <a:cs typeface="Arial" pitchFamily="34" charset="0"/>
              </a:rPr>
              <a:t>longu</a:t>
            </a:r>
            <a:r>
              <a:rPr lang="en-GB" altLang="en-US" sz="2000" dirty="0">
                <a:cs typeface="Arial" pitchFamily="34" charset="0"/>
              </a:rPr>
              <a:t>s</a:t>
            </a:r>
          </a:p>
          <a:p>
            <a:pPr eaLnBrk="1" hangingPunct="1">
              <a:buFontTx/>
              <a:buNone/>
            </a:pPr>
            <a:r>
              <a:rPr lang="en-GB" altLang="en-US" sz="2000" dirty="0">
                <a:cs typeface="Arial" pitchFamily="34" charset="0"/>
              </a:rPr>
              <a:t>         - </a:t>
            </a:r>
            <a:r>
              <a:rPr lang="sr-Latn-CS" altLang="en-US" sz="2000" dirty="0" err="1">
                <a:cs typeface="Arial" pitchFamily="34" charset="0"/>
              </a:rPr>
              <a:t>m.peroneus</a:t>
            </a:r>
            <a:r>
              <a:rPr lang="sr-Latn-CS" altLang="en-US" sz="2000" dirty="0">
                <a:cs typeface="Arial" pitchFamily="34" charset="0"/>
              </a:rPr>
              <a:t> </a:t>
            </a:r>
            <a:r>
              <a:rPr lang="sr-Latn-CS" altLang="en-US" sz="2000" dirty="0" err="1">
                <a:cs typeface="Arial" pitchFamily="34" charset="0"/>
              </a:rPr>
              <a:t>tertius</a:t>
            </a:r>
            <a:r>
              <a:rPr lang="sr-Latn-CS" altLang="en-US" sz="2000" dirty="0">
                <a:cs typeface="Arial" pitchFamily="34" charset="0"/>
              </a:rPr>
              <a:t>.</a:t>
            </a:r>
          </a:p>
          <a:p>
            <a:pPr eaLnBrk="1" hangingPunct="1">
              <a:buFontTx/>
              <a:buNone/>
            </a:pPr>
            <a:endParaRPr lang="sr-Latn-CS" altLang="en-US" sz="2000" dirty="0">
              <a:cs typeface="Arial" pitchFamily="34" charset="0"/>
            </a:endParaRPr>
          </a:p>
          <a:p>
            <a:pPr eaLnBrk="1" hangingPunct="1">
              <a:buFontTx/>
              <a:buNone/>
            </a:pPr>
            <a:r>
              <a:rPr lang="sr-Latn-CS" altLang="en-US" sz="2000" dirty="0">
                <a:cs typeface="Arial" pitchFamily="34" charset="0"/>
              </a:rPr>
              <a:t>      </a:t>
            </a:r>
            <a:endParaRPr lang="sr-Latn-CS" altLang="en-US" sz="2000" dirty="0"/>
          </a:p>
        </p:txBody>
      </p:sp>
      <p:sp>
        <p:nvSpPr>
          <p:cNvPr id="3" name="TextBox 2">
            <a:extLst>
              <a:ext uri="{FF2B5EF4-FFF2-40B4-BE49-F238E27FC236}">
                <a16:creationId xmlns:a16="http://schemas.microsoft.com/office/drawing/2014/main" id="{2CE8E95F-0443-1C55-8F36-C6E8A3CD42B8}"/>
              </a:ext>
            </a:extLst>
          </p:cNvPr>
          <p:cNvSpPr txBox="1"/>
          <p:nvPr/>
        </p:nvSpPr>
        <p:spPr>
          <a:xfrm>
            <a:off x="5374708" y="2819416"/>
            <a:ext cx="3733702" cy="2877711"/>
          </a:xfrm>
          <a:prstGeom prst="rect">
            <a:avLst/>
          </a:prstGeom>
          <a:noFill/>
        </p:spPr>
        <p:txBody>
          <a:bodyPr wrap="square">
            <a:spAutoFit/>
          </a:bodyPr>
          <a:lstStyle/>
          <a:p>
            <a:pPr eaLnBrk="1" hangingPunct="1">
              <a:buFontTx/>
              <a:buNone/>
            </a:pPr>
            <a:r>
              <a:rPr lang="en-GB" altLang="en-US" sz="1800" b="1" dirty="0">
                <a:solidFill>
                  <a:schemeClr val="folHlink"/>
                </a:solidFill>
                <a:cs typeface="Arial" pitchFamily="34" charset="0"/>
              </a:rPr>
              <a:t>PLANTAR FLEXORS</a:t>
            </a:r>
            <a:r>
              <a:rPr lang="sr-Latn-CS" altLang="en-US" sz="1800" dirty="0">
                <a:cs typeface="Arial" pitchFamily="34" charset="0"/>
              </a:rPr>
              <a:t>: </a:t>
            </a:r>
          </a:p>
          <a:p>
            <a:pPr eaLnBrk="1" hangingPunct="1">
              <a:spcBef>
                <a:spcPts val="600"/>
              </a:spcBef>
              <a:spcAft>
                <a:spcPts val="600"/>
              </a:spcAft>
              <a:buFontTx/>
              <a:buNone/>
            </a:pPr>
            <a:r>
              <a:rPr lang="sr-Latn-CS" altLang="en-US" sz="1800" dirty="0">
                <a:cs typeface="Arial" pitchFamily="34" charset="0"/>
              </a:rPr>
              <a:t>           </a:t>
            </a:r>
            <a:r>
              <a:rPr lang="en-GB" altLang="en-US" sz="1800" dirty="0">
                <a:cs typeface="Arial" pitchFamily="34" charset="0"/>
              </a:rPr>
              <a:t>- </a:t>
            </a:r>
            <a:r>
              <a:rPr lang="sr-Latn-CS" altLang="en-US" sz="1800" dirty="0" err="1">
                <a:cs typeface="Arial" pitchFamily="34" charset="0"/>
              </a:rPr>
              <a:t>m.triceps</a:t>
            </a:r>
            <a:r>
              <a:rPr lang="sr-Latn-CS" altLang="en-US" sz="1800" dirty="0">
                <a:cs typeface="Arial" pitchFamily="34" charset="0"/>
              </a:rPr>
              <a:t> </a:t>
            </a:r>
            <a:r>
              <a:rPr lang="sr-Latn-CS" altLang="en-US" sz="1800" dirty="0" err="1">
                <a:cs typeface="Arial" pitchFamily="34" charset="0"/>
              </a:rPr>
              <a:t>surae</a:t>
            </a:r>
            <a:endParaRPr lang="en-GB" altLang="en-US" dirty="0">
              <a:cs typeface="Arial" pitchFamily="34" charset="0"/>
            </a:endParaRPr>
          </a:p>
          <a:p>
            <a:pPr eaLnBrk="1" hangingPunct="1">
              <a:spcBef>
                <a:spcPts val="600"/>
              </a:spcBef>
              <a:spcAft>
                <a:spcPts val="600"/>
              </a:spcAft>
              <a:buFontTx/>
              <a:buNone/>
            </a:pPr>
            <a:r>
              <a:rPr lang="en-GB" altLang="en-US" sz="1800" dirty="0">
                <a:cs typeface="Arial" pitchFamily="34" charset="0"/>
              </a:rPr>
              <a:t>           - </a:t>
            </a:r>
            <a:r>
              <a:rPr lang="sr-Latn-CS" altLang="en-US" sz="1800" dirty="0" err="1">
                <a:cs typeface="Arial" pitchFamily="34" charset="0"/>
              </a:rPr>
              <a:t>m.peroneus</a:t>
            </a:r>
            <a:r>
              <a:rPr lang="sr-Latn-CS" altLang="en-US" sz="1800" dirty="0">
                <a:cs typeface="Arial" pitchFamily="34" charset="0"/>
              </a:rPr>
              <a:t> </a:t>
            </a:r>
            <a:r>
              <a:rPr lang="sr-Latn-CS" altLang="en-US" sz="1800" dirty="0" err="1">
                <a:cs typeface="Arial" pitchFamily="34" charset="0"/>
              </a:rPr>
              <a:t>longus</a:t>
            </a:r>
            <a:endParaRPr lang="en-GB" altLang="en-US" dirty="0">
              <a:cs typeface="Arial" pitchFamily="34" charset="0"/>
            </a:endParaRPr>
          </a:p>
          <a:p>
            <a:pPr eaLnBrk="1" hangingPunct="1">
              <a:spcBef>
                <a:spcPts val="600"/>
              </a:spcBef>
              <a:spcAft>
                <a:spcPts val="600"/>
              </a:spcAft>
              <a:buFontTx/>
              <a:buNone/>
            </a:pPr>
            <a:r>
              <a:rPr lang="en-GB" altLang="en-US" sz="1800" dirty="0">
                <a:cs typeface="Arial" pitchFamily="34" charset="0"/>
              </a:rPr>
              <a:t>           - </a:t>
            </a:r>
            <a:r>
              <a:rPr lang="sr-Latn-CS" altLang="en-US" sz="1800" dirty="0" err="1">
                <a:cs typeface="Arial" pitchFamily="34" charset="0"/>
              </a:rPr>
              <a:t>m.peroneus</a:t>
            </a:r>
            <a:r>
              <a:rPr lang="sr-Latn-CS" altLang="en-US" sz="1800" dirty="0">
                <a:cs typeface="Arial" pitchFamily="34" charset="0"/>
              </a:rPr>
              <a:t> </a:t>
            </a:r>
            <a:r>
              <a:rPr lang="sr-Latn-CS" altLang="en-US" sz="1800" dirty="0" err="1">
                <a:cs typeface="Arial" pitchFamily="34" charset="0"/>
              </a:rPr>
              <a:t>brevis</a:t>
            </a:r>
            <a:r>
              <a:rPr lang="sr-Latn-CS" altLang="en-US" sz="1800" dirty="0">
                <a:cs typeface="Arial" pitchFamily="34" charset="0"/>
              </a:rPr>
              <a:t>, </a:t>
            </a:r>
          </a:p>
          <a:p>
            <a:pPr eaLnBrk="1" hangingPunct="1">
              <a:spcBef>
                <a:spcPts val="600"/>
              </a:spcBef>
              <a:spcAft>
                <a:spcPts val="600"/>
              </a:spcAft>
              <a:buFontTx/>
              <a:buNone/>
            </a:pPr>
            <a:r>
              <a:rPr lang="sr-Latn-CS" altLang="en-US" sz="1800" dirty="0">
                <a:cs typeface="Arial" pitchFamily="34" charset="0"/>
              </a:rPr>
              <a:t>      </a:t>
            </a:r>
            <a:r>
              <a:rPr lang="en-GB" altLang="en-US" sz="1800" dirty="0">
                <a:cs typeface="Arial" pitchFamily="34" charset="0"/>
              </a:rPr>
              <a:t>     - </a:t>
            </a:r>
            <a:r>
              <a:rPr lang="sr-Latn-CS" altLang="en-US" sz="1800" dirty="0" err="1">
                <a:cs typeface="Arial" pitchFamily="34" charset="0"/>
              </a:rPr>
              <a:t>m.tibialis</a:t>
            </a:r>
            <a:r>
              <a:rPr lang="sr-Latn-CS" altLang="en-US" sz="1800" dirty="0">
                <a:cs typeface="Arial" pitchFamily="34" charset="0"/>
              </a:rPr>
              <a:t> </a:t>
            </a:r>
            <a:r>
              <a:rPr lang="sr-Latn-CS" altLang="en-US" sz="1800" dirty="0" err="1">
                <a:cs typeface="Arial" pitchFamily="34" charset="0"/>
              </a:rPr>
              <a:t>posterior</a:t>
            </a:r>
            <a:endParaRPr lang="en-GB" altLang="en-US" dirty="0">
              <a:cs typeface="Arial" pitchFamily="34" charset="0"/>
            </a:endParaRPr>
          </a:p>
          <a:p>
            <a:pPr eaLnBrk="1" hangingPunct="1">
              <a:spcBef>
                <a:spcPts val="600"/>
              </a:spcBef>
              <a:spcAft>
                <a:spcPts val="600"/>
              </a:spcAft>
              <a:buFontTx/>
              <a:buNone/>
            </a:pPr>
            <a:r>
              <a:rPr lang="en-GB" altLang="en-US" sz="1800" dirty="0">
                <a:cs typeface="Arial" pitchFamily="34" charset="0"/>
              </a:rPr>
              <a:t>           - </a:t>
            </a:r>
            <a:r>
              <a:rPr lang="sr-Latn-CS" altLang="en-US" sz="1800" dirty="0" err="1">
                <a:cs typeface="Arial" pitchFamily="34" charset="0"/>
              </a:rPr>
              <a:t>m.flexor</a:t>
            </a:r>
            <a:r>
              <a:rPr lang="sr-Latn-CS" altLang="en-US" sz="1800" dirty="0">
                <a:cs typeface="Arial" pitchFamily="34" charset="0"/>
              </a:rPr>
              <a:t> </a:t>
            </a:r>
            <a:r>
              <a:rPr lang="sr-Latn-CS" altLang="en-US" sz="1800" dirty="0" err="1">
                <a:cs typeface="Arial" pitchFamily="34" charset="0"/>
              </a:rPr>
              <a:t>digitorum</a:t>
            </a:r>
            <a:r>
              <a:rPr lang="sr-Latn-CS" altLang="en-US" sz="1800" dirty="0">
                <a:cs typeface="Arial" pitchFamily="34" charset="0"/>
              </a:rPr>
              <a:t> </a:t>
            </a:r>
            <a:r>
              <a:rPr lang="sr-Latn-CS" altLang="en-US" sz="1800" dirty="0" err="1">
                <a:cs typeface="Arial" pitchFamily="34" charset="0"/>
              </a:rPr>
              <a:t>longus</a:t>
            </a:r>
            <a:endParaRPr lang="en-GB" altLang="en-US" dirty="0">
              <a:cs typeface="Arial" pitchFamily="34" charset="0"/>
            </a:endParaRPr>
          </a:p>
          <a:p>
            <a:pPr eaLnBrk="1" hangingPunct="1">
              <a:spcBef>
                <a:spcPts val="600"/>
              </a:spcBef>
              <a:spcAft>
                <a:spcPts val="600"/>
              </a:spcAft>
              <a:buFontTx/>
              <a:buNone/>
            </a:pPr>
            <a:r>
              <a:rPr lang="en-GB" altLang="en-US" sz="1800" dirty="0">
                <a:cs typeface="Arial" pitchFamily="34" charset="0"/>
              </a:rPr>
              <a:t>           - </a:t>
            </a:r>
            <a:r>
              <a:rPr lang="sr-Latn-CS" altLang="en-US" sz="1800" dirty="0" err="1">
                <a:cs typeface="Arial" pitchFamily="34" charset="0"/>
              </a:rPr>
              <a:t>m.flexor</a:t>
            </a:r>
            <a:r>
              <a:rPr lang="sr-Latn-CS" altLang="en-US" sz="1800" dirty="0">
                <a:cs typeface="Arial" pitchFamily="34" charset="0"/>
              </a:rPr>
              <a:t> </a:t>
            </a:r>
            <a:r>
              <a:rPr lang="sr-Latn-CS" altLang="en-US" sz="1800" dirty="0" err="1">
                <a:cs typeface="Arial" pitchFamily="34" charset="0"/>
              </a:rPr>
              <a:t>hallucis</a:t>
            </a:r>
            <a:r>
              <a:rPr lang="sr-Latn-CS" altLang="en-US" sz="1800" dirty="0">
                <a:cs typeface="Arial" pitchFamily="34" charset="0"/>
              </a:rPr>
              <a:t> </a:t>
            </a:r>
            <a:r>
              <a:rPr lang="sr-Latn-CS" altLang="en-US" sz="1800" dirty="0" err="1">
                <a:cs typeface="Arial" pitchFamily="34" charset="0"/>
              </a:rPr>
              <a:t>longus</a:t>
            </a:r>
            <a:r>
              <a:rPr lang="sr-Latn-CS" altLang="en-US" sz="1800" dirty="0">
                <a:cs typeface="Arial" pitchFamily="34" charset="0"/>
              </a:rPr>
              <a:t>.</a:t>
            </a:r>
          </a:p>
        </p:txBody>
      </p:sp>
      <p:sp>
        <p:nvSpPr>
          <p:cNvPr id="5" name="TextBox 4">
            <a:extLst>
              <a:ext uri="{FF2B5EF4-FFF2-40B4-BE49-F238E27FC236}">
                <a16:creationId xmlns:a16="http://schemas.microsoft.com/office/drawing/2014/main" id="{04BD2F3C-BB1A-5A18-8A6E-4DD3B8FECF3D}"/>
              </a:ext>
            </a:extLst>
          </p:cNvPr>
          <p:cNvSpPr txBox="1"/>
          <p:nvPr/>
        </p:nvSpPr>
        <p:spPr>
          <a:xfrm>
            <a:off x="990694" y="1028119"/>
            <a:ext cx="7696118" cy="923330"/>
          </a:xfrm>
          <a:prstGeom prst="rect">
            <a:avLst/>
          </a:prstGeom>
          <a:noFill/>
        </p:spPr>
        <p:txBody>
          <a:bodyPr wrap="square">
            <a:spAutoFit/>
          </a:bodyPr>
          <a:lstStyle/>
          <a:p>
            <a:pPr eaLnBrk="1" hangingPunct="1"/>
            <a:r>
              <a:rPr lang="en-GB" altLang="en-US" sz="1800" dirty="0"/>
              <a:t>- dorsal flexion of the foot with knee (leg) extension </a:t>
            </a:r>
            <a:r>
              <a:rPr lang="sr-Latn-CS" altLang="en-US" sz="1800" dirty="0"/>
              <a:t>(30</a:t>
            </a:r>
            <a:r>
              <a:rPr lang="en-US" altLang="en-US" sz="1800" dirty="0">
                <a:cs typeface="Arial" pitchFamily="34" charset="0"/>
              </a:rPr>
              <a:t>º</a:t>
            </a:r>
            <a:r>
              <a:rPr lang="sr-Latn-CS" altLang="en-US" sz="1800" dirty="0">
                <a:cs typeface="Arial" pitchFamily="34" charset="0"/>
              </a:rPr>
              <a:t>),</a:t>
            </a:r>
            <a:endParaRPr lang="en-GB" altLang="en-US" sz="1800" dirty="0">
              <a:cs typeface="Arial" pitchFamily="34" charset="0"/>
            </a:endParaRPr>
          </a:p>
          <a:p>
            <a:pPr eaLnBrk="1" hangingPunct="1"/>
            <a:r>
              <a:rPr lang="en-GB" altLang="en-US" dirty="0">
                <a:cs typeface="Arial" pitchFamily="34" charset="0"/>
              </a:rPr>
              <a:t>-</a:t>
            </a:r>
            <a:r>
              <a:rPr lang="sr-Latn-CS" altLang="en-US" sz="1800" dirty="0">
                <a:cs typeface="Arial" pitchFamily="34" charset="0"/>
              </a:rPr>
              <a:t> </a:t>
            </a:r>
            <a:r>
              <a:rPr lang="en-GB" altLang="en-US" sz="1800" dirty="0"/>
              <a:t>dorsal flexion of the foot with knee (leg) flexion</a:t>
            </a:r>
            <a:r>
              <a:rPr lang="sr-Latn-CS" altLang="en-US" sz="1800" dirty="0">
                <a:cs typeface="Arial" pitchFamily="34" charset="0"/>
              </a:rPr>
              <a:t> (35</a:t>
            </a:r>
            <a:r>
              <a:rPr lang="en-US" altLang="en-US" sz="1800" dirty="0">
                <a:cs typeface="Arial" pitchFamily="34" charset="0"/>
              </a:rPr>
              <a:t>º</a:t>
            </a:r>
            <a:r>
              <a:rPr lang="sr-Latn-CS" altLang="en-US" sz="1800" dirty="0">
                <a:cs typeface="Arial" pitchFamily="34" charset="0"/>
              </a:rPr>
              <a:t>), </a:t>
            </a:r>
          </a:p>
          <a:p>
            <a:pPr eaLnBrk="1" hangingPunct="1">
              <a:buFontTx/>
              <a:buNone/>
            </a:pPr>
            <a:r>
              <a:rPr lang="sr-Latn-CS" altLang="en-US" sz="1800" dirty="0">
                <a:cs typeface="Arial" pitchFamily="34" charset="0"/>
              </a:rPr>
              <a:t>- </a:t>
            </a:r>
            <a:r>
              <a:rPr lang="en-GB" altLang="en-US" sz="1800" dirty="0">
                <a:cs typeface="Arial" pitchFamily="34" charset="0"/>
              </a:rPr>
              <a:t>plantar flexion of the foot </a:t>
            </a:r>
            <a:r>
              <a:rPr lang="sr-Latn-CS" altLang="en-US" sz="1800" dirty="0">
                <a:cs typeface="Arial" pitchFamily="34" charset="0"/>
              </a:rPr>
              <a:t>(30</a:t>
            </a:r>
            <a:r>
              <a:rPr lang="en-US" altLang="en-US" sz="1800" dirty="0">
                <a:cs typeface="Arial" pitchFamily="34" charset="0"/>
              </a:rPr>
              <a:t>º</a:t>
            </a:r>
            <a:r>
              <a:rPr lang="sr-Latn-CS" altLang="en-US" sz="1800" dirty="0">
                <a:cs typeface="Arial" pitchFamily="34" charset="0"/>
              </a:rPr>
              <a:t>).</a:t>
            </a:r>
            <a:endParaRPr lang="en-GB" dirty="0"/>
          </a:p>
        </p:txBody>
      </p:sp>
      <p:sp>
        <p:nvSpPr>
          <p:cNvPr id="7" name="TextBox 6">
            <a:extLst>
              <a:ext uri="{FF2B5EF4-FFF2-40B4-BE49-F238E27FC236}">
                <a16:creationId xmlns:a16="http://schemas.microsoft.com/office/drawing/2014/main" id="{13607580-2723-BC20-3460-7F9D48E8F5F0}"/>
              </a:ext>
            </a:extLst>
          </p:cNvPr>
          <p:cNvSpPr txBox="1"/>
          <p:nvPr/>
        </p:nvSpPr>
        <p:spPr>
          <a:xfrm>
            <a:off x="2209862" y="236350"/>
            <a:ext cx="5105400" cy="461665"/>
          </a:xfrm>
          <a:prstGeom prst="rect">
            <a:avLst/>
          </a:prstGeom>
          <a:noFill/>
        </p:spPr>
        <p:txBody>
          <a:bodyPr wrap="square">
            <a:spAutoFit/>
          </a:bodyPr>
          <a:lstStyle/>
          <a:p>
            <a:pPr algn="ctr" eaLnBrk="1" hangingPunct="1">
              <a:buFontTx/>
              <a:buNone/>
            </a:pPr>
            <a:r>
              <a:rPr lang="en-GB" altLang="en-US" sz="2400" b="1" dirty="0">
                <a:cs typeface="Arial" pitchFamily="34" charset="0"/>
              </a:rPr>
              <a:t>MECHANIC OF ANKLE JOINT</a:t>
            </a:r>
            <a:r>
              <a:rPr lang="sr-Latn-CS" altLang="en-US" sz="2400" b="1" dirty="0">
                <a:cs typeface="Arial" pitchFamily="34" charset="0"/>
              </a:rPr>
              <a:t>:</a:t>
            </a:r>
            <a:endParaRPr lang="en-GB" altLang="en-US" sz="2400" b="1" dirty="0">
              <a:cs typeface="Arial"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CEB25-6989-97BE-511A-2C99C5485A5E}"/>
              </a:ext>
            </a:extLst>
          </p:cNvPr>
          <p:cNvPicPr>
            <a:picLocks noChangeAspect="1"/>
          </p:cNvPicPr>
          <p:nvPr/>
        </p:nvPicPr>
        <p:blipFill rotWithShape="1">
          <a:blip r:embed="rId2"/>
          <a:srcRect b="79424"/>
          <a:stretch/>
        </p:blipFill>
        <p:spPr>
          <a:xfrm>
            <a:off x="115273" y="609674"/>
            <a:ext cx="8913454" cy="1142970"/>
          </a:xfrm>
          <a:prstGeom prst="rect">
            <a:avLst/>
          </a:prstGeom>
        </p:spPr>
      </p:pic>
      <p:sp>
        <p:nvSpPr>
          <p:cNvPr id="4" name="Rectangle 2">
            <a:extLst>
              <a:ext uri="{FF2B5EF4-FFF2-40B4-BE49-F238E27FC236}">
                <a16:creationId xmlns:a16="http://schemas.microsoft.com/office/drawing/2014/main" id="{9322C515-0349-6D1E-B14D-FE8A410397B3}"/>
              </a:ext>
            </a:extLst>
          </p:cNvPr>
          <p:cNvSpPr txBox="1">
            <a:spLocks noChangeArrowheads="1"/>
          </p:cNvSpPr>
          <p:nvPr/>
        </p:nvSpPr>
        <p:spPr bwMode="auto">
          <a:xfrm>
            <a:off x="554882" y="0"/>
            <a:ext cx="8034234" cy="6096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eaLnBrk="1" hangingPunct="1">
              <a:buFontTx/>
              <a:defRPr/>
            </a:pPr>
            <a:r>
              <a:rPr lang="en-GB" altLang="en-US" sz="2800" b="1" kern="0" dirty="0">
                <a:solidFill>
                  <a:srgbClr val="0070C0"/>
                </a:solidFill>
                <a:effectLst>
                  <a:outerShdw blurRad="38100" dist="38100" dir="2700000" algn="tl">
                    <a:srgbClr val="C0C0C0"/>
                  </a:outerShdw>
                </a:effectLst>
                <a:latin typeface="Book Antiqua" panose="02040602050305030304" pitchFamily="18" charset="0"/>
              </a:rPr>
              <a:t>M. GLUTEUS MAXIMUS</a:t>
            </a:r>
            <a:endParaRPr lang="en-US" altLang="en-US" sz="2800" b="1" kern="0" dirty="0">
              <a:solidFill>
                <a:srgbClr val="0070C0"/>
              </a:solidFill>
              <a:effectLst>
                <a:outerShdw blurRad="38100" dist="38100" dir="2700000" algn="tl">
                  <a:srgbClr val="C0C0C0"/>
                </a:outerShdw>
              </a:effectLst>
              <a:latin typeface="Book Antiqua" panose="02040602050305030304" pitchFamily="18" charset="0"/>
            </a:endParaRPr>
          </a:p>
        </p:txBody>
      </p:sp>
      <p:pic>
        <p:nvPicPr>
          <p:cNvPr id="5" name="Picture 4">
            <a:extLst>
              <a:ext uri="{FF2B5EF4-FFF2-40B4-BE49-F238E27FC236}">
                <a16:creationId xmlns:a16="http://schemas.microsoft.com/office/drawing/2014/main" id="{9F7022C2-F910-A5A1-C9C5-E5DBEA43CF32}"/>
              </a:ext>
            </a:extLst>
          </p:cNvPr>
          <p:cNvPicPr>
            <a:picLocks noChangeAspect="1"/>
          </p:cNvPicPr>
          <p:nvPr/>
        </p:nvPicPr>
        <p:blipFill>
          <a:blip r:embed="rId3"/>
          <a:stretch>
            <a:fillRect/>
          </a:stretch>
        </p:blipFill>
        <p:spPr>
          <a:xfrm>
            <a:off x="4293817" y="3992580"/>
            <a:ext cx="4850183" cy="2865420"/>
          </a:xfrm>
          <a:prstGeom prst="rect">
            <a:avLst/>
          </a:prstGeom>
        </p:spPr>
      </p:pic>
      <p:sp>
        <p:nvSpPr>
          <p:cNvPr id="7" name="TextBox 6">
            <a:extLst>
              <a:ext uri="{FF2B5EF4-FFF2-40B4-BE49-F238E27FC236}">
                <a16:creationId xmlns:a16="http://schemas.microsoft.com/office/drawing/2014/main" id="{3E61E4D2-CD02-ACA4-0B89-753E96604D3F}"/>
              </a:ext>
            </a:extLst>
          </p:cNvPr>
          <p:cNvSpPr txBox="1"/>
          <p:nvPr/>
        </p:nvSpPr>
        <p:spPr>
          <a:xfrm>
            <a:off x="0" y="1961255"/>
            <a:ext cx="9144000" cy="2031325"/>
          </a:xfrm>
          <a:prstGeom prst="rect">
            <a:avLst/>
          </a:prstGeom>
          <a:noFill/>
        </p:spPr>
        <p:txBody>
          <a:bodyPr wrap="square">
            <a:spAutoFit/>
          </a:bodyPr>
          <a:lstStyle/>
          <a:p>
            <a:pPr marL="285750" indent="-285750">
              <a:buFontTx/>
              <a:buChar char="-"/>
            </a:pPr>
            <a:r>
              <a:rPr lang="en-GB" dirty="0"/>
              <a:t>It is the largest, heaviest muscle of the body. </a:t>
            </a:r>
          </a:p>
          <a:p>
            <a:pPr marL="285750" indent="-285750">
              <a:buFontTx/>
              <a:buChar char="-"/>
            </a:pPr>
            <a:r>
              <a:rPr lang="en-GB" dirty="0"/>
              <a:t>The gluteus maximus covers all of the other gluteal muscles, except for the anterosuperior third of the gluteus </a:t>
            </a:r>
            <a:r>
              <a:rPr lang="en-GB" dirty="0" err="1"/>
              <a:t>medius</a:t>
            </a:r>
            <a:r>
              <a:rPr lang="en-GB" dirty="0"/>
              <a:t>.</a:t>
            </a:r>
          </a:p>
          <a:p>
            <a:pPr marL="285750" indent="-285750">
              <a:buFontTx/>
              <a:buChar char="-"/>
            </a:pPr>
            <a:r>
              <a:rPr lang="en-GB" dirty="0"/>
              <a:t>When the thigh is flexed, the inferior border of the gluteus maximus moves superiorly, leaving the ischial tuberosity subcutaneous. </a:t>
            </a:r>
          </a:p>
          <a:p>
            <a:pPr marL="285750" indent="-285750">
              <a:buFontTx/>
              <a:buChar char="-"/>
            </a:pPr>
            <a:r>
              <a:rPr lang="en-GB" dirty="0"/>
              <a:t>You do not sit on your gluteus maximus; you sit on the fatty fibrous tissue and the ischial bursa that lie between the ischial tuberosity and skin.</a:t>
            </a:r>
          </a:p>
        </p:txBody>
      </p:sp>
    </p:spTree>
    <p:extLst>
      <p:ext uri="{BB962C8B-B14F-4D97-AF65-F5344CB8AC3E}">
        <p14:creationId xmlns:p14="http://schemas.microsoft.com/office/powerpoint/2010/main" val="218390384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4294967295"/>
          </p:nvPr>
        </p:nvSpPr>
        <p:spPr>
          <a:xfrm>
            <a:off x="25482" y="2438426"/>
            <a:ext cx="4572000" cy="2971812"/>
          </a:xfrm>
        </p:spPr>
        <p:txBody>
          <a:bodyPr/>
          <a:lstStyle/>
          <a:p>
            <a:pPr eaLnBrk="1" hangingPunct="1">
              <a:buFontTx/>
              <a:buNone/>
            </a:pPr>
            <a:endParaRPr lang="sr-Latn-CS" altLang="en-US" sz="2000" dirty="0">
              <a:cs typeface="Arial" pitchFamily="34" charset="0"/>
            </a:endParaRPr>
          </a:p>
          <a:p>
            <a:pPr eaLnBrk="1" hangingPunct="1">
              <a:buFontTx/>
              <a:buNone/>
            </a:pPr>
            <a:r>
              <a:rPr lang="sr-Latn-CS" altLang="en-US" sz="2000" dirty="0">
                <a:cs typeface="Arial" pitchFamily="34" charset="0"/>
              </a:rPr>
              <a:t> </a:t>
            </a:r>
            <a:r>
              <a:rPr lang="en-GB" altLang="en-US" sz="2000" b="1" dirty="0">
                <a:solidFill>
                  <a:schemeClr val="folHlink"/>
                </a:solidFill>
                <a:cs typeface="Arial" pitchFamily="34" charset="0"/>
              </a:rPr>
              <a:t>SUPINATION</a:t>
            </a:r>
            <a:r>
              <a:rPr lang="sr-Latn-CS" altLang="en-US" sz="2000" dirty="0">
                <a:cs typeface="Arial" pitchFamily="34" charset="0"/>
              </a:rPr>
              <a:t>: </a:t>
            </a:r>
          </a:p>
          <a:p>
            <a:pPr eaLnBrk="1" hangingPunct="1">
              <a:buFontTx/>
              <a:buNone/>
            </a:pPr>
            <a:r>
              <a:rPr lang="sr-Latn-CS" altLang="en-US" sz="2000" dirty="0">
                <a:cs typeface="Arial" pitchFamily="34" charset="0"/>
              </a:rPr>
              <a:t>         </a:t>
            </a:r>
            <a:r>
              <a:rPr lang="en-GB" altLang="en-US" sz="2000" dirty="0">
                <a:cs typeface="Arial" pitchFamily="34" charset="0"/>
              </a:rPr>
              <a:t>- </a:t>
            </a:r>
            <a:r>
              <a:rPr lang="sr-Latn-CS" altLang="en-US" sz="2000" dirty="0" err="1">
                <a:cs typeface="Arial" pitchFamily="34" charset="0"/>
              </a:rPr>
              <a:t>m.triceps</a:t>
            </a:r>
            <a:r>
              <a:rPr lang="sr-Latn-CS" altLang="en-US" sz="2000" dirty="0">
                <a:cs typeface="Arial" pitchFamily="34" charset="0"/>
              </a:rPr>
              <a:t> </a:t>
            </a:r>
            <a:r>
              <a:rPr lang="sr-Latn-CS" altLang="en-US" sz="2000" dirty="0" err="1">
                <a:cs typeface="Arial" pitchFamily="34" charset="0"/>
              </a:rPr>
              <a:t>surae</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m.tibialis</a:t>
            </a:r>
            <a:r>
              <a:rPr lang="sr-Latn-CS" altLang="en-US" sz="2000" dirty="0">
                <a:cs typeface="Arial" pitchFamily="34" charset="0"/>
              </a:rPr>
              <a:t> </a:t>
            </a:r>
            <a:r>
              <a:rPr lang="sr-Latn-CS" altLang="en-US" sz="2000" dirty="0" err="1">
                <a:cs typeface="Arial" pitchFamily="34" charset="0"/>
              </a:rPr>
              <a:t>anterior</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m.tibialis</a:t>
            </a:r>
            <a:r>
              <a:rPr lang="sr-Latn-CS" altLang="en-US" sz="2000" dirty="0">
                <a:cs typeface="Arial" pitchFamily="34" charset="0"/>
              </a:rPr>
              <a:t> </a:t>
            </a:r>
            <a:r>
              <a:rPr lang="sr-Latn-CS" altLang="en-US" sz="2000" dirty="0" err="1">
                <a:cs typeface="Arial" pitchFamily="34" charset="0"/>
              </a:rPr>
              <a:t>posterior</a:t>
            </a:r>
            <a:endParaRPr lang="en-GB" altLang="en-US" sz="2000" dirty="0">
              <a:cs typeface="Arial" pitchFamily="34" charset="0"/>
            </a:endParaRPr>
          </a:p>
          <a:p>
            <a:pPr eaLnBrk="1" hangingPunct="1">
              <a:buFontTx/>
              <a:buNone/>
            </a:pPr>
            <a:r>
              <a:rPr lang="en-GB" altLang="en-US" sz="2000" dirty="0">
                <a:cs typeface="Arial" pitchFamily="34" charset="0"/>
              </a:rPr>
              <a:t>         - </a:t>
            </a:r>
            <a:r>
              <a:rPr lang="sr-Latn-CS" altLang="en-US" sz="2000" dirty="0" err="1">
                <a:cs typeface="Arial" pitchFamily="34" charset="0"/>
              </a:rPr>
              <a:t>m.flexor</a:t>
            </a:r>
            <a:r>
              <a:rPr lang="sr-Latn-CS" altLang="en-US" sz="2000" dirty="0">
                <a:cs typeface="Arial" pitchFamily="34" charset="0"/>
              </a:rPr>
              <a:t> </a:t>
            </a:r>
            <a:r>
              <a:rPr lang="sr-Latn-CS" altLang="en-US" sz="2000" dirty="0" err="1">
                <a:cs typeface="Arial" pitchFamily="34" charset="0"/>
              </a:rPr>
              <a:t>digitorum</a:t>
            </a:r>
            <a:r>
              <a:rPr lang="sr-Latn-CS" altLang="en-US" sz="2000" dirty="0">
                <a:cs typeface="Arial" pitchFamily="34" charset="0"/>
              </a:rPr>
              <a:t> </a:t>
            </a:r>
            <a:r>
              <a:rPr lang="sr-Latn-CS" altLang="en-US" sz="2000" dirty="0" err="1">
                <a:cs typeface="Arial" pitchFamily="34" charset="0"/>
              </a:rPr>
              <a:t>longus</a:t>
            </a:r>
            <a:endParaRPr lang="sr-Latn-CS" altLang="en-US" sz="2000" dirty="0">
              <a:cs typeface="Arial" pitchFamily="34" charset="0"/>
            </a:endParaRPr>
          </a:p>
          <a:p>
            <a:pPr eaLnBrk="1" hangingPunct="1">
              <a:buFontTx/>
              <a:buNone/>
            </a:pPr>
            <a:r>
              <a:rPr lang="sr-Latn-CS" altLang="en-US" sz="2000" dirty="0">
                <a:cs typeface="Arial" pitchFamily="34" charset="0"/>
              </a:rPr>
              <a:t>      </a:t>
            </a:r>
            <a:endParaRPr lang="sr-Latn-CS" altLang="en-US" sz="2000" dirty="0"/>
          </a:p>
        </p:txBody>
      </p:sp>
      <p:sp>
        <p:nvSpPr>
          <p:cNvPr id="3" name="TextBox 2">
            <a:extLst>
              <a:ext uri="{FF2B5EF4-FFF2-40B4-BE49-F238E27FC236}">
                <a16:creationId xmlns:a16="http://schemas.microsoft.com/office/drawing/2014/main" id="{2CE8E95F-0443-1C55-8F36-C6E8A3CD42B8}"/>
              </a:ext>
            </a:extLst>
          </p:cNvPr>
          <p:cNvSpPr txBox="1"/>
          <p:nvPr/>
        </p:nvSpPr>
        <p:spPr>
          <a:xfrm>
            <a:off x="4876792" y="2819416"/>
            <a:ext cx="4241726" cy="2015936"/>
          </a:xfrm>
          <a:prstGeom prst="rect">
            <a:avLst/>
          </a:prstGeom>
          <a:noFill/>
        </p:spPr>
        <p:txBody>
          <a:bodyPr wrap="square">
            <a:spAutoFit/>
          </a:bodyPr>
          <a:lstStyle/>
          <a:p>
            <a:pPr eaLnBrk="1" hangingPunct="1">
              <a:buFontTx/>
              <a:buNone/>
            </a:pPr>
            <a:r>
              <a:rPr lang="en-GB" altLang="en-US" sz="1800" b="1" dirty="0">
                <a:solidFill>
                  <a:schemeClr val="folHlink"/>
                </a:solidFill>
                <a:cs typeface="Arial" pitchFamily="34" charset="0"/>
              </a:rPr>
              <a:t>PRONATION</a:t>
            </a:r>
            <a:r>
              <a:rPr lang="sr-Latn-CS" altLang="en-US" sz="1800" dirty="0">
                <a:cs typeface="Arial" pitchFamily="34" charset="0"/>
              </a:rPr>
              <a:t>: </a:t>
            </a:r>
          </a:p>
          <a:p>
            <a:pPr eaLnBrk="1" hangingPunct="1">
              <a:spcBef>
                <a:spcPts val="600"/>
              </a:spcBef>
              <a:spcAft>
                <a:spcPts val="600"/>
              </a:spcAft>
              <a:buFontTx/>
              <a:buNone/>
            </a:pPr>
            <a:r>
              <a:rPr lang="sr-Latn-CS" altLang="en-US" sz="1800" dirty="0">
                <a:cs typeface="Arial" pitchFamily="34" charset="0"/>
              </a:rPr>
              <a:t>           </a:t>
            </a:r>
            <a:r>
              <a:rPr lang="en-GB" altLang="en-US" sz="1800" dirty="0">
                <a:cs typeface="Arial" pitchFamily="34" charset="0"/>
              </a:rPr>
              <a:t>- </a:t>
            </a:r>
            <a:r>
              <a:rPr lang="sr-Latn-CS" altLang="en-US" sz="1800" dirty="0" err="1">
                <a:cs typeface="Arial" pitchFamily="34" charset="0"/>
              </a:rPr>
              <a:t>m.peroneus</a:t>
            </a:r>
            <a:r>
              <a:rPr lang="sr-Latn-CS" altLang="en-US" sz="1800" dirty="0">
                <a:cs typeface="Arial" pitchFamily="34" charset="0"/>
              </a:rPr>
              <a:t> </a:t>
            </a:r>
            <a:r>
              <a:rPr lang="sr-Latn-CS" altLang="en-US" sz="1800" dirty="0" err="1">
                <a:cs typeface="Arial" pitchFamily="34" charset="0"/>
              </a:rPr>
              <a:t>longus</a:t>
            </a:r>
            <a:endParaRPr lang="en-GB" altLang="en-US" dirty="0">
              <a:cs typeface="Arial" pitchFamily="34" charset="0"/>
            </a:endParaRPr>
          </a:p>
          <a:p>
            <a:pPr eaLnBrk="1" hangingPunct="1">
              <a:spcBef>
                <a:spcPts val="600"/>
              </a:spcBef>
              <a:spcAft>
                <a:spcPts val="600"/>
              </a:spcAft>
              <a:buFontTx/>
              <a:buNone/>
            </a:pPr>
            <a:r>
              <a:rPr lang="en-GB" altLang="en-US" dirty="0">
                <a:cs typeface="Arial" pitchFamily="34" charset="0"/>
              </a:rPr>
              <a:t>           - </a:t>
            </a:r>
            <a:r>
              <a:rPr lang="sr-Latn-CS" altLang="en-US" sz="1800" dirty="0" err="1">
                <a:cs typeface="Arial" pitchFamily="34" charset="0"/>
              </a:rPr>
              <a:t>m.peroneus</a:t>
            </a:r>
            <a:r>
              <a:rPr lang="sr-Latn-CS" altLang="en-US" sz="1800" dirty="0">
                <a:cs typeface="Arial" pitchFamily="34" charset="0"/>
              </a:rPr>
              <a:t> </a:t>
            </a:r>
            <a:r>
              <a:rPr lang="sr-Latn-CS" altLang="en-US" sz="1800" dirty="0" err="1">
                <a:cs typeface="Arial" pitchFamily="34" charset="0"/>
              </a:rPr>
              <a:t>brevis</a:t>
            </a:r>
            <a:r>
              <a:rPr lang="sr-Latn-CS" altLang="en-US" sz="1800" dirty="0">
                <a:cs typeface="Arial" pitchFamily="34" charset="0"/>
              </a:rPr>
              <a:t>, </a:t>
            </a:r>
          </a:p>
          <a:p>
            <a:pPr eaLnBrk="1" hangingPunct="1">
              <a:spcBef>
                <a:spcPts val="600"/>
              </a:spcBef>
              <a:spcAft>
                <a:spcPts val="600"/>
              </a:spcAft>
              <a:buFontTx/>
              <a:buNone/>
            </a:pPr>
            <a:r>
              <a:rPr lang="sr-Latn-CS" altLang="en-US" sz="1800" dirty="0">
                <a:cs typeface="Arial" pitchFamily="34" charset="0"/>
              </a:rPr>
              <a:t>           </a:t>
            </a:r>
            <a:r>
              <a:rPr lang="en-GB" altLang="en-US" sz="1800" dirty="0">
                <a:cs typeface="Arial" pitchFamily="34" charset="0"/>
              </a:rPr>
              <a:t>-</a:t>
            </a:r>
            <a:r>
              <a:rPr lang="sr-Latn-CS" altLang="en-US" sz="1800" dirty="0">
                <a:cs typeface="Arial" pitchFamily="34" charset="0"/>
              </a:rPr>
              <a:t> </a:t>
            </a:r>
            <a:r>
              <a:rPr lang="sr-Latn-CS" altLang="en-US" sz="1800" dirty="0" err="1">
                <a:cs typeface="Arial" pitchFamily="34" charset="0"/>
              </a:rPr>
              <a:t>m.peroneus</a:t>
            </a:r>
            <a:r>
              <a:rPr lang="sr-Latn-CS" altLang="en-US" sz="1800" dirty="0">
                <a:cs typeface="Arial" pitchFamily="34" charset="0"/>
              </a:rPr>
              <a:t> </a:t>
            </a:r>
            <a:r>
              <a:rPr lang="sr-Latn-CS" altLang="en-US" sz="1800" dirty="0" err="1">
                <a:cs typeface="Arial" pitchFamily="34" charset="0"/>
              </a:rPr>
              <a:t>tertius</a:t>
            </a:r>
            <a:endParaRPr lang="en-GB" altLang="en-US" dirty="0">
              <a:cs typeface="Arial" pitchFamily="34" charset="0"/>
            </a:endParaRPr>
          </a:p>
          <a:p>
            <a:pPr eaLnBrk="1" hangingPunct="1">
              <a:spcBef>
                <a:spcPts val="600"/>
              </a:spcBef>
              <a:spcAft>
                <a:spcPts val="600"/>
              </a:spcAft>
              <a:buFontTx/>
              <a:buNone/>
            </a:pPr>
            <a:r>
              <a:rPr lang="en-GB" altLang="en-US" sz="1800" dirty="0">
                <a:cs typeface="Arial" pitchFamily="34" charset="0"/>
              </a:rPr>
              <a:t>           - </a:t>
            </a:r>
            <a:r>
              <a:rPr lang="sr-Latn-CS" altLang="en-US" sz="1800" dirty="0" err="1">
                <a:cs typeface="Arial" pitchFamily="34" charset="0"/>
              </a:rPr>
              <a:t>m.extensor</a:t>
            </a:r>
            <a:r>
              <a:rPr lang="sr-Latn-CS" altLang="en-US" sz="1800" dirty="0">
                <a:cs typeface="Arial" pitchFamily="34" charset="0"/>
              </a:rPr>
              <a:t> </a:t>
            </a:r>
            <a:r>
              <a:rPr lang="sr-Latn-CS" altLang="en-US" sz="1800" dirty="0" err="1">
                <a:cs typeface="Arial" pitchFamily="34" charset="0"/>
              </a:rPr>
              <a:t>digitorum</a:t>
            </a:r>
            <a:r>
              <a:rPr lang="sr-Latn-CS" altLang="en-US" sz="1800" dirty="0">
                <a:cs typeface="Arial" pitchFamily="34" charset="0"/>
              </a:rPr>
              <a:t> </a:t>
            </a:r>
            <a:r>
              <a:rPr lang="sr-Latn-CS" altLang="en-US" sz="1800" dirty="0" err="1">
                <a:cs typeface="Arial" pitchFamily="34" charset="0"/>
              </a:rPr>
              <a:t>longus</a:t>
            </a:r>
            <a:endParaRPr lang="en-US" altLang="en-US" sz="1800" dirty="0">
              <a:cs typeface="Arial" pitchFamily="34" charset="0"/>
            </a:endParaRPr>
          </a:p>
        </p:txBody>
      </p:sp>
      <p:sp>
        <p:nvSpPr>
          <p:cNvPr id="5" name="TextBox 4">
            <a:extLst>
              <a:ext uri="{FF2B5EF4-FFF2-40B4-BE49-F238E27FC236}">
                <a16:creationId xmlns:a16="http://schemas.microsoft.com/office/drawing/2014/main" id="{04BD2F3C-BB1A-5A18-8A6E-4DD3B8FECF3D}"/>
              </a:ext>
            </a:extLst>
          </p:cNvPr>
          <p:cNvSpPr txBox="1"/>
          <p:nvPr/>
        </p:nvSpPr>
        <p:spPr>
          <a:xfrm>
            <a:off x="990694" y="1028119"/>
            <a:ext cx="7696118" cy="923330"/>
          </a:xfrm>
          <a:prstGeom prst="rect">
            <a:avLst/>
          </a:prstGeom>
          <a:noFill/>
        </p:spPr>
        <p:txBody>
          <a:bodyPr wrap="square">
            <a:spAutoFit/>
          </a:bodyPr>
          <a:lstStyle/>
          <a:p>
            <a:pPr eaLnBrk="1" hangingPunct="1"/>
            <a:r>
              <a:rPr lang="en-GB" altLang="en-US" sz="1800" dirty="0"/>
              <a:t>- dorsal and </a:t>
            </a:r>
            <a:r>
              <a:rPr lang="en-GB" altLang="en-US" dirty="0"/>
              <a:t>plantar flexion of </a:t>
            </a:r>
            <a:r>
              <a:rPr lang="en-GB" altLang="en-US" sz="1800" dirty="0"/>
              <a:t>the foot with knee </a:t>
            </a:r>
          </a:p>
          <a:p>
            <a:pPr eaLnBrk="1" hangingPunct="1"/>
            <a:r>
              <a:rPr lang="en-GB" altLang="en-US" dirty="0">
                <a:cs typeface="Arial" pitchFamily="34" charset="0"/>
              </a:rPr>
              <a:t>-</a:t>
            </a:r>
            <a:r>
              <a:rPr lang="sr-Latn-CS" altLang="en-US" sz="1800" dirty="0">
                <a:cs typeface="Arial" pitchFamily="34" charset="0"/>
              </a:rPr>
              <a:t> </a:t>
            </a:r>
            <a:r>
              <a:rPr lang="en-GB" altLang="en-US" dirty="0">
                <a:cs typeface="Arial" pitchFamily="34" charset="0"/>
              </a:rPr>
              <a:t>s</a:t>
            </a:r>
            <a:r>
              <a:rPr lang="en-GB" altLang="en-US" sz="1800" dirty="0"/>
              <a:t>upination or inversion of the foot </a:t>
            </a:r>
            <a:r>
              <a:rPr lang="sr-Latn-CS" altLang="en-US" sz="1800" dirty="0">
                <a:cs typeface="Arial" pitchFamily="34" charset="0"/>
              </a:rPr>
              <a:t>(</a:t>
            </a:r>
            <a:r>
              <a:rPr lang="en-GB" altLang="en-US" dirty="0">
                <a:cs typeface="Arial" pitchFamily="34" charset="0"/>
              </a:rPr>
              <a:t>4</a:t>
            </a:r>
            <a:r>
              <a:rPr lang="sr-Latn-CS" altLang="en-US" sz="1800" dirty="0">
                <a:cs typeface="Arial" pitchFamily="34" charset="0"/>
              </a:rPr>
              <a:t>5</a:t>
            </a:r>
            <a:r>
              <a:rPr lang="en-US" altLang="en-US" sz="1800" dirty="0">
                <a:cs typeface="Arial" pitchFamily="34" charset="0"/>
              </a:rPr>
              <a:t>º</a:t>
            </a:r>
            <a:r>
              <a:rPr lang="sr-Latn-CS" altLang="en-US" sz="1800" dirty="0">
                <a:cs typeface="Arial" pitchFamily="34" charset="0"/>
              </a:rPr>
              <a:t>), </a:t>
            </a:r>
          </a:p>
          <a:p>
            <a:pPr eaLnBrk="1" hangingPunct="1">
              <a:buFontTx/>
              <a:buNone/>
            </a:pPr>
            <a:r>
              <a:rPr lang="sr-Latn-CS" altLang="en-US" sz="1800" dirty="0">
                <a:cs typeface="Arial" pitchFamily="34" charset="0"/>
              </a:rPr>
              <a:t>- </a:t>
            </a:r>
            <a:r>
              <a:rPr lang="en-GB" altLang="en-US" dirty="0">
                <a:cs typeface="Arial" pitchFamily="34" charset="0"/>
              </a:rPr>
              <a:t>p</a:t>
            </a:r>
            <a:r>
              <a:rPr lang="en-GB" altLang="en-US" sz="1800" dirty="0">
                <a:cs typeface="Arial" pitchFamily="34" charset="0"/>
              </a:rPr>
              <a:t>ronation or eversion of the foot </a:t>
            </a:r>
            <a:r>
              <a:rPr lang="sr-Latn-CS" altLang="en-US" sz="1800" dirty="0">
                <a:cs typeface="Arial" pitchFamily="34" charset="0"/>
              </a:rPr>
              <a:t>(</a:t>
            </a:r>
            <a:r>
              <a:rPr lang="en-GB" altLang="en-US" dirty="0">
                <a:cs typeface="Arial" pitchFamily="34" charset="0"/>
              </a:rPr>
              <a:t>5-10</a:t>
            </a:r>
            <a:r>
              <a:rPr lang="en-US" altLang="en-US" sz="1800" dirty="0">
                <a:cs typeface="Arial" pitchFamily="34" charset="0"/>
              </a:rPr>
              <a:t>º</a:t>
            </a:r>
            <a:r>
              <a:rPr lang="sr-Latn-CS" altLang="en-US" sz="1800" dirty="0">
                <a:cs typeface="Arial" pitchFamily="34" charset="0"/>
              </a:rPr>
              <a:t>).</a:t>
            </a:r>
            <a:endParaRPr lang="en-GB" dirty="0"/>
          </a:p>
        </p:txBody>
      </p:sp>
      <p:sp>
        <p:nvSpPr>
          <p:cNvPr id="7" name="TextBox 6">
            <a:extLst>
              <a:ext uri="{FF2B5EF4-FFF2-40B4-BE49-F238E27FC236}">
                <a16:creationId xmlns:a16="http://schemas.microsoft.com/office/drawing/2014/main" id="{13607580-2723-BC20-3460-7F9D48E8F5F0}"/>
              </a:ext>
            </a:extLst>
          </p:cNvPr>
          <p:cNvSpPr txBox="1"/>
          <p:nvPr/>
        </p:nvSpPr>
        <p:spPr>
          <a:xfrm>
            <a:off x="1676476" y="195796"/>
            <a:ext cx="6095840" cy="461665"/>
          </a:xfrm>
          <a:prstGeom prst="rect">
            <a:avLst/>
          </a:prstGeom>
          <a:noFill/>
        </p:spPr>
        <p:txBody>
          <a:bodyPr wrap="square">
            <a:spAutoFit/>
          </a:bodyPr>
          <a:lstStyle/>
          <a:p>
            <a:pPr algn="ctr" eaLnBrk="1" hangingPunct="1">
              <a:buFontTx/>
              <a:buNone/>
            </a:pPr>
            <a:r>
              <a:rPr lang="en-GB" altLang="en-US" sz="2400" b="1" dirty="0">
                <a:cs typeface="Arial" pitchFamily="34" charset="0"/>
              </a:rPr>
              <a:t>MECHANIC OF LOWER ANKLE JOINT</a:t>
            </a:r>
            <a:r>
              <a:rPr lang="sr-Latn-CS" altLang="en-US" sz="2400" b="1" dirty="0">
                <a:cs typeface="Arial" pitchFamily="34" charset="0"/>
              </a:rPr>
              <a:t>:</a:t>
            </a:r>
            <a:endParaRPr lang="en-GB" altLang="en-US" sz="2400" b="1" dirty="0">
              <a:cs typeface="Arial" pitchFamily="34" charset="0"/>
            </a:endParaRPr>
          </a:p>
        </p:txBody>
      </p:sp>
    </p:spTree>
    <p:extLst>
      <p:ext uri="{BB962C8B-B14F-4D97-AF65-F5344CB8AC3E}">
        <p14:creationId xmlns:p14="http://schemas.microsoft.com/office/powerpoint/2010/main" val="1056739595"/>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22344AC-F278-4A0A-7C81-F1371DC39066}"/>
              </a:ext>
            </a:extLst>
          </p:cNvPr>
          <p:cNvPicPr>
            <a:picLocks noChangeAspect="1"/>
          </p:cNvPicPr>
          <p:nvPr/>
        </p:nvPicPr>
        <p:blipFill>
          <a:blip r:embed="rId2"/>
          <a:stretch>
            <a:fillRect/>
          </a:stretch>
        </p:blipFill>
        <p:spPr>
          <a:xfrm>
            <a:off x="6021144" y="20288"/>
            <a:ext cx="2436954" cy="3189756"/>
          </a:xfrm>
          <a:prstGeom prst="rect">
            <a:avLst/>
          </a:prstGeom>
        </p:spPr>
      </p:pic>
      <p:sp>
        <p:nvSpPr>
          <p:cNvPr id="5122" name="Rectangle 2"/>
          <p:cNvSpPr>
            <a:spLocks noGrp="1" noChangeArrowheads="1"/>
          </p:cNvSpPr>
          <p:nvPr>
            <p:ph type="title" idx="4294967295"/>
          </p:nvPr>
        </p:nvSpPr>
        <p:spPr>
          <a:xfrm>
            <a:off x="500062" y="0"/>
            <a:ext cx="5214907"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FOOT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572000" cy="6337300"/>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DORSAL GROUP</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extensor digitorum brevis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extensor hallucis</a:t>
            </a:r>
          </a:p>
          <a:p>
            <a:pPr eaLnBrk="1" hangingPunct="1">
              <a:buFontTx/>
              <a:buNone/>
              <a:defRPr/>
            </a:pPr>
            <a:r>
              <a:rPr lang="en-GB" altLang="en-US" sz="1800" b="1" dirty="0">
                <a:effectLst>
                  <a:outerShdw blurRad="38100" dist="38100" dir="2700000" algn="tl">
                    <a:srgbClr val="C0C0C0"/>
                  </a:outerShdw>
                </a:effectLst>
              </a:rPr>
              <a:t>    </a:t>
            </a:r>
            <a:endParaRPr lang="sr-Latn-CS" altLang="en-US" sz="1800" b="1" dirty="0">
              <a:solidFill>
                <a:srgbClr val="FF9900"/>
              </a:solidFill>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PLANTAR GROUP:</a:t>
            </a:r>
          </a:p>
          <a:p>
            <a:pPr eaLnBrk="1" hangingPunct="1">
              <a:buFontTx/>
              <a:buNone/>
              <a:defRPr/>
            </a:pPr>
            <a:r>
              <a:rPr lang="en-GB" altLang="en-US" sz="1800" b="1" i="1" dirty="0">
                <a:solidFill>
                  <a:srgbClr val="FF0000"/>
                </a:solidFill>
                <a:effectLst>
                  <a:outerShdw blurRad="38100" dist="38100" dir="2700000" algn="tl">
                    <a:srgbClr val="C0C0C0"/>
                  </a:outerShdw>
                </a:effectLst>
              </a:rPr>
              <a:t>  1</a:t>
            </a:r>
            <a:r>
              <a:rPr lang="en-GB" altLang="en-US" sz="1800" b="1" i="1" baseline="30000" dirty="0">
                <a:solidFill>
                  <a:srgbClr val="FF0000"/>
                </a:solidFill>
                <a:effectLst>
                  <a:outerShdw blurRad="38100" dist="38100" dir="2700000" algn="tl">
                    <a:srgbClr val="C0C0C0"/>
                  </a:outerShdw>
                </a:effectLst>
              </a:rPr>
              <a:t>st</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abductor hallucis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flexor digitorum brevis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abductor </a:t>
            </a:r>
            <a:r>
              <a:rPr lang="en-GB" altLang="en-US" sz="1800" b="1" dirty="0" err="1">
                <a:effectLst>
                  <a:outerShdw blurRad="38100" dist="38100" dir="2700000" algn="tl">
                    <a:srgbClr val="C0C0C0"/>
                  </a:outerShdw>
                </a:effectLst>
              </a:rPr>
              <a:t>digiti</a:t>
            </a:r>
            <a:r>
              <a:rPr lang="en-GB" altLang="en-US" sz="1800" b="1" dirty="0">
                <a:effectLst>
                  <a:outerShdw blurRad="38100" dist="38100" dir="2700000" algn="tl">
                    <a:srgbClr val="C0C0C0"/>
                  </a:outerShdw>
                </a:effectLst>
              </a:rPr>
              <a:t> </a:t>
            </a:r>
            <a:r>
              <a:rPr lang="en-GB" altLang="en-US" sz="1800" b="1" dirty="0" err="1">
                <a:effectLst>
                  <a:outerShdw blurRad="38100" dist="38100" dir="2700000" algn="tl">
                    <a:srgbClr val="C0C0C0"/>
                  </a:outerShdw>
                </a:effectLst>
              </a:rPr>
              <a:t>minimi</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en-GB" altLang="en-US" sz="1800" b="1" i="1" dirty="0">
                <a:solidFill>
                  <a:srgbClr val="FF0000"/>
                </a:solidFill>
                <a:effectLst>
                  <a:outerShdw blurRad="38100" dist="38100" dir="2700000" algn="tl">
                    <a:srgbClr val="C0C0C0"/>
                  </a:outerShdw>
                </a:effectLst>
              </a:rPr>
              <a:t>2</a:t>
            </a:r>
            <a:r>
              <a:rPr lang="en-GB" altLang="en-US" sz="1800" b="1" i="1" baseline="30000" dirty="0">
                <a:solidFill>
                  <a:srgbClr val="FF0000"/>
                </a:solidFill>
                <a:effectLst>
                  <a:outerShdw blurRad="38100" dist="38100" dir="2700000" algn="tl">
                    <a:srgbClr val="C0C0C0"/>
                  </a:outerShdw>
                </a:effectLst>
              </a:rPr>
              <a:t>nd</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quadratus </a:t>
            </a:r>
            <a:r>
              <a:rPr lang="en-GB" altLang="en-US" sz="1800" b="1" dirty="0" err="1">
                <a:effectLst>
                  <a:outerShdw blurRad="38100" dist="38100" dir="2700000" algn="tl">
                    <a:srgbClr val="C0C0C0"/>
                  </a:outerShdw>
                </a:effectLst>
              </a:rPr>
              <a:t>plante</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a:t>
            </a:r>
            <a:r>
              <a:rPr lang="en-GB" altLang="en-US" sz="1800" b="1" dirty="0">
                <a:effectLst>
                  <a:outerShdw blurRad="38100" dist="38100" dir="2700000" algn="tl">
                    <a:srgbClr val="C0C0C0"/>
                  </a:outerShdw>
                </a:effectLst>
              </a:rPr>
              <a:t>m. </a:t>
            </a:r>
            <a:r>
              <a:rPr lang="en-GB" altLang="en-US" sz="1800" b="1" dirty="0" err="1">
                <a:effectLst>
                  <a:outerShdw blurRad="38100" dist="38100" dir="2700000" algn="tl">
                    <a:srgbClr val="C0C0C0"/>
                  </a:outerShdw>
                </a:effectLst>
              </a:rPr>
              <a:t>lumbricales</a:t>
            </a:r>
            <a:r>
              <a:rPr lang="en-GB" altLang="en-US" sz="1800" b="1" dirty="0">
                <a:effectLst>
                  <a:outerShdw blurRad="38100" dist="38100" dir="2700000" algn="tl">
                    <a:srgbClr val="C0C0C0"/>
                  </a:outerShdw>
                </a:effectLst>
              </a:rPr>
              <a:t> (I – IV)</a:t>
            </a:r>
            <a:endParaRPr lang="sr-Latn-CS" altLang="en-US" sz="1800" b="1" dirty="0">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 3</a:t>
            </a:r>
            <a:r>
              <a:rPr lang="en-GB" altLang="en-US" sz="1800" b="1" i="1" baseline="30000" dirty="0">
                <a:solidFill>
                  <a:srgbClr val="FF0000"/>
                </a:solidFill>
                <a:effectLst>
                  <a:outerShdw blurRad="38100" dist="38100" dir="2700000" algn="tl">
                    <a:srgbClr val="C0C0C0"/>
                  </a:outerShdw>
                </a:effectLst>
              </a:rPr>
              <a:t>rd</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adductor hallucis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flexor hallucis brevis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flexor </a:t>
            </a:r>
            <a:r>
              <a:rPr lang="en-GB" altLang="en-US" sz="1800" b="1" dirty="0" err="1">
                <a:effectLst>
                  <a:outerShdw blurRad="38100" dist="38100" dir="2700000" algn="tl">
                    <a:srgbClr val="C0C0C0"/>
                  </a:outerShdw>
                </a:effectLst>
              </a:rPr>
              <a:t>digiti</a:t>
            </a:r>
            <a:r>
              <a:rPr lang="en-GB" altLang="en-US" sz="1800" b="1" dirty="0">
                <a:effectLst>
                  <a:outerShdw blurRad="38100" dist="38100" dir="2700000" algn="tl">
                    <a:srgbClr val="C0C0C0"/>
                  </a:outerShdw>
                </a:effectLst>
              </a:rPr>
              <a:t> </a:t>
            </a:r>
            <a:r>
              <a:rPr lang="en-GB" altLang="en-US" sz="1800" b="1" dirty="0" err="1">
                <a:effectLst>
                  <a:outerShdw blurRad="38100" dist="38100" dir="2700000" algn="tl">
                    <a:srgbClr val="C0C0C0"/>
                  </a:outerShdw>
                </a:effectLst>
              </a:rPr>
              <a:t>minimi</a:t>
            </a:r>
            <a:r>
              <a:rPr lang="en-GB" altLang="en-US" sz="1800" b="1" dirty="0">
                <a:effectLst>
                  <a:outerShdw blurRad="38100" dist="38100" dir="2700000" algn="tl">
                    <a:srgbClr val="C0C0C0"/>
                  </a:outerShdw>
                </a:effectLst>
              </a:rPr>
              <a:t> brevis</a:t>
            </a:r>
          </a:p>
          <a:p>
            <a:pPr eaLnBrk="1" hangingPunct="1">
              <a:buFontTx/>
              <a:buNone/>
              <a:defRPr/>
            </a:pPr>
            <a:r>
              <a:rPr lang="en-GB" altLang="en-US" sz="1800" b="1" i="1" dirty="0">
                <a:solidFill>
                  <a:srgbClr val="FF0000"/>
                </a:solidFill>
                <a:effectLst>
                  <a:outerShdw blurRad="38100" dist="38100" dir="2700000" algn="tl">
                    <a:srgbClr val="C0C0C0"/>
                  </a:outerShdw>
                </a:effectLst>
              </a:rPr>
              <a:t> 4</a:t>
            </a:r>
            <a:r>
              <a:rPr lang="en-GB" altLang="en-US" sz="1800" b="1" i="1" baseline="30000" dirty="0">
                <a:solidFill>
                  <a:srgbClr val="FF0000"/>
                </a:solidFill>
                <a:effectLst>
                  <a:outerShdw blurRad="38100" dist="38100" dir="2700000" algn="tl">
                    <a:srgbClr val="C0C0C0"/>
                  </a:outerShdw>
                </a:effectLst>
              </a:rPr>
              <a:t>th</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a:t>
            </a:r>
            <a:r>
              <a:rPr lang="en-GB" altLang="en-US" sz="1800" b="1" dirty="0">
                <a:effectLst>
                  <a:outerShdw blurRad="38100" dist="38100" dir="2700000" algn="tl">
                    <a:srgbClr val="C0C0C0"/>
                  </a:outerShdw>
                </a:effectLst>
              </a:rPr>
              <a:t>m. interossei plantares (I – III)</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a:t>
            </a:r>
            <a:r>
              <a:rPr lang="en-GB" altLang="en-US" sz="1800" b="1" dirty="0">
                <a:effectLst>
                  <a:outerShdw blurRad="38100" dist="38100" dir="2700000" algn="tl">
                    <a:srgbClr val="C0C0C0"/>
                  </a:outerShdw>
                </a:effectLst>
              </a:rPr>
              <a:t>mm. </a:t>
            </a:r>
            <a:r>
              <a:rPr lang="sr-Latn-CS" altLang="en-US" sz="1800" b="1" dirty="0">
                <a:effectLst>
                  <a:outerShdw blurRad="38100" dist="38100" dir="2700000" algn="tl">
                    <a:srgbClr val="C0C0C0"/>
                  </a:outerShdw>
                </a:effectLst>
              </a:rPr>
              <a:t>m</a:t>
            </a:r>
            <a:r>
              <a:rPr lang="en-GB" altLang="en-US" sz="1800" b="1" dirty="0">
                <a:effectLst>
                  <a:outerShdw blurRad="38100" dist="38100" dir="2700000" algn="tl">
                    <a:srgbClr val="C0C0C0"/>
                  </a:outerShdw>
                </a:effectLst>
              </a:rPr>
              <a:t>m. interossei dorsalis (I – IV)</a:t>
            </a:r>
            <a:endParaRPr lang="sr-Latn-CS" altLang="en-US" sz="1800" b="1" dirty="0">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CB4C012B-C7CF-3866-BE90-15BF1E2B1E8A}"/>
              </a:ext>
            </a:extLst>
          </p:cNvPr>
          <p:cNvPicPr>
            <a:picLocks noChangeAspect="1"/>
          </p:cNvPicPr>
          <p:nvPr/>
        </p:nvPicPr>
        <p:blipFill>
          <a:blip r:embed="rId3"/>
          <a:stretch>
            <a:fillRect/>
          </a:stretch>
        </p:blipFill>
        <p:spPr>
          <a:xfrm>
            <a:off x="4631971" y="3175398"/>
            <a:ext cx="2165996" cy="3566383"/>
          </a:xfrm>
          <a:prstGeom prst="rect">
            <a:avLst/>
          </a:prstGeom>
        </p:spPr>
      </p:pic>
      <p:pic>
        <p:nvPicPr>
          <p:cNvPr id="8" name="Picture 7">
            <a:extLst>
              <a:ext uri="{FF2B5EF4-FFF2-40B4-BE49-F238E27FC236}">
                <a16:creationId xmlns:a16="http://schemas.microsoft.com/office/drawing/2014/main" id="{EECAA15D-AFDB-F8D6-C854-F6963F53EEB3}"/>
              </a:ext>
            </a:extLst>
          </p:cNvPr>
          <p:cNvPicPr>
            <a:picLocks noChangeAspect="1"/>
          </p:cNvPicPr>
          <p:nvPr/>
        </p:nvPicPr>
        <p:blipFill>
          <a:blip r:embed="rId4"/>
          <a:stretch>
            <a:fillRect/>
          </a:stretch>
        </p:blipFill>
        <p:spPr>
          <a:xfrm>
            <a:off x="6816464" y="3175398"/>
            <a:ext cx="1953582" cy="3662314"/>
          </a:xfrm>
          <a:prstGeom prst="rect">
            <a:avLst/>
          </a:prstGeom>
        </p:spPr>
      </p:pic>
    </p:spTree>
    <p:extLst>
      <p:ext uri="{BB962C8B-B14F-4D97-AF65-F5344CB8AC3E}">
        <p14:creationId xmlns:p14="http://schemas.microsoft.com/office/powerpoint/2010/main" val="2652906152"/>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22344AC-F278-4A0A-7C81-F1371DC39066}"/>
              </a:ext>
            </a:extLst>
          </p:cNvPr>
          <p:cNvPicPr>
            <a:picLocks noChangeAspect="1"/>
          </p:cNvPicPr>
          <p:nvPr/>
        </p:nvPicPr>
        <p:blipFill>
          <a:blip r:embed="rId2"/>
          <a:stretch>
            <a:fillRect/>
          </a:stretch>
        </p:blipFill>
        <p:spPr>
          <a:xfrm>
            <a:off x="4399268" y="674186"/>
            <a:ext cx="4724396" cy="6183814"/>
          </a:xfrm>
          <a:prstGeom prst="rect">
            <a:avLst/>
          </a:prstGeom>
        </p:spPr>
      </p:pic>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DORSAL MUSCLES OF THE FOOT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572000" cy="6337300"/>
          </a:xfrm>
        </p:spPr>
        <p:txBody>
          <a:bodyPr/>
          <a:lstStyle/>
          <a:p>
            <a:pPr eaLnBrk="1" hangingPunct="1">
              <a:buFontTx/>
              <a:buNone/>
              <a:defRPr/>
            </a:pPr>
            <a:r>
              <a:rPr lang="en-GB" altLang="en-US" sz="1800" b="1" i="1" dirty="0">
                <a:solidFill>
                  <a:srgbClr val="FF0000"/>
                </a:solidFill>
                <a:effectLst>
                  <a:outerShdw blurRad="38100" dist="38100" dir="2700000" algn="tl">
                    <a:srgbClr val="C0C0C0"/>
                  </a:outerShdw>
                </a:effectLst>
              </a:rPr>
              <a:t>DORSAL GROUP</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extensor digitorum brevis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extensor hallucis</a:t>
            </a:r>
          </a:p>
          <a:p>
            <a:pPr eaLnBrk="1" hangingPunct="1">
              <a:buFontTx/>
              <a:buNone/>
              <a:defRPr/>
            </a:pPr>
            <a:r>
              <a:rPr lang="en-GB" altLang="en-US" sz="1800" b="1" dirty="0">
                <a:effectLst>
                  <a:outerShdw blurRad="38100" dist="38100" dir="2700000" algn="tl">
                    <a:srgbClr val="C0C0C0"/>
                  </a:outerShdw>
                </a:effectLst>
              </a:rPr>
              <a:t>    </a:t>
            </a:r>
            <a:endParaRPr lang="sr-Latn-CS" altLang="en-US" sz="1800" b="1" dirty="0">
              <a:solidFill>
                <a:srgbClr val="FF9900"/>
              </a:solidFill>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ED28A64B-0528-2E36-30FA-A12860C9A6C9}"/>
              </a:ext>
            </a:extLst>
          </p:cNvPr>
          <p:cNvPicPr>
            <a:picLocks noChangeAspect="1"/>
          </p:cNvPicPr>
          <p:nvPr/>
        </p:nvPicPr>
        <p:blipFill>
          <a:blip r:embed="rId3"/>
          <a:stretch>
            <a:fillRect/>
          </a:stretch>
        </p:blipFill>
        <p:spPr>
          <a:xfrm>
            <a:off x="152516" y="1548570"/>
            <a:ext cx="4343286" cy="5218676"/>
          </a:xfrm>
          <a:prstGeom prst="rect">
            <a:avLst/>
          </a:prstGeom>
        </p:spPr>
      </p:pic>
      <p:sp>
        <p:nvSpPr>
          <p:cNvPr id="4" name="TextBox 3">
            <a:extLst>
              <a:ext uri="{FF2B5EF4-FFF2-40B4-BE49-F238E27FC236}">
                <a16:creationId xmlns:a16="http://schemas.microsoft.com/office/drawing/2014/main" id="{0362E958-EDBD-E889-E90F-E06DD52A0E71}"/>
              </a:ext>
            </a:extLst>
          </p:cNvPr>
          <p:cNvSpPr txBox="1"/>
          <p:nvPr/>
        </p:nvSpPr>
        <p:spPr>
          <a:xfrm>
            <a:off x="2590852" y="5105356"/>
            <a:ext cx="2001604" cy="307777"/>
          </a:xfrm>
          <a:prstGeom prst="rect">
            <a:avLst/>
          </a:prstGeom>
          <a:noFill/>
        </p:spPr>
        <p:txBody>
          <a:bodyPr wrap="square" rtlCol="0">
            <a:spAutoFit/>
          </a:bodyPr>
          <a:lstStyle/>
          <a:p>
            <a:r>
              <a:rPr lang="en-GB" sz="1400" b="1" dirty="0">
                <a:solidFill>
                  <a:schemeClr val="accent2">
                    <a:lumMod val="60000"/>
                    <a:lumOff val="40000"/>
                  </a:schemeClr>
                </a:solidFill>
              </a:rPr>
              <a:t>(deep fibular nerve)</a:t>
            </a:r>
          </a:p>
        </p:txBody>
      </p:sp>
    </p:spTree>
    <p:extLst>
      <p:ext uri="{BB962C8B-B14F-4D97-AF65-F5344CB8AC3E}">
        <p14:creationId xmlns:p14="http://schemas.microsoft.com/office/powerpoint/2010/main" val="2306569680"/>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572000" cy="6337300"/>
          </a:xfrm>
        </p:spPr>
        <p:txBody>
          <a:bodyPr/>
          <a:lstStyle/>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1</a:t>
            </a:r>
            <a:r>
              <a:rPr lang="en-GB" altLang="en-US" sz="1800" b="1" i="1" baseline="30000" dirty="0">
                <a:solidFill>
                  <a:srgbClr val="FF0000"/>
                </a:solidFill>
                <a:effectLst>
                  <a:outerShdw blurRad="38100" dist="38100" dir="2700000" algn="tl">
                    <a:srgbClr val="C0C0C0"/>
                  </a:outerShdw>
                </a:effectLst>
              </a:rPr>
              <a:t>st</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abductor hallucis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flexor digitorum brevis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abductor </a:t>
            </a:r>
            <a:r>
              <a:rPr lang="en-GB" altLang="en-US" sz="1800" b="1" dirty="0" err="1">
                <a:effectLst>
                  <a:outerShdw blurRad="38100" dist="38100" dir="2700000" algn="tl">
                    <a:srgbClr val="C0C0C0"/>
                  </a:outerShdw>
                </a:effectLst>
              </a:rPr>
              <a:t>digiti</a:t>
            </a:r>
            <a:r>
              <a:rPr lang="en-GB" altLang="en-US" sz="1800" b="1" dirty="0">
                <a:effectLst>
                  <a:outerShdw blurRad="38100" dist="38100" dir="2700000" algn="tl">
                    <a:srgbClr val="C0C0C0"/>
                  </a:outerShdw>
                </a:effectLst>
              </a:rPr>
              <a:t> </a:t>
            </a:r>
            <a:r>
              <a:rPr lang="en-GB" altLang="en-US" sz="1800" b="1" dirty="0" err="1">
                <a:effectLst>
                  <a:outerShdw blurRad="38100" dist="38100" dir="2700000" algn="tl">
                    <a:srgbClr val="C0C0C0"/>
                  </a:outerShdw>
                </a:effectLst>
              </a:rPr>
              <a:t>minimi</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endParaRPr lang="sr-Latn-CS" altLang="en-US" sz="1800" b="1" dirty="0">
              <a:solidFill>
                <a:srgbClr val="FF9900"/>
              </a:solidFill>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1E7C78B8-3C07-7CAF-0ED7-DD14EE9E02CE}"/>
              </a:ext>
            </a:extLst>
          </p:cNvPr>
          <p:cNvPicPr>
            <a:picLocks noChangeAspect="1"/>
          </p:cNvPicPr>
          <p:nvPr/>
        </p:nvPicPr>
        <p:blipFill>
          <a:blip r:embed="rId2"/>
          <a:stretch>
            <a:fillRect/>
          </a:stretch>
        </p:blipFill>
        <p:spPr>
          <a:xfrm>
            <a:off x="5029188" y="695077"/>
            <a:ext cx="3521334" cy="5797991"/>
          </a:xfrm>
          <a:prstGeom prst="rect">
            <a:avLst/>
          </a:prstGeom>
        </p:spPr>
      </p:pic>
      <p:pic>
        <p:nvPicPr>
          <p:cNvPr id="4" name="Picture 3">
            <a:extLst>
              <a:ext uri="{FF2B5EF4-FFF2-40B4-BE49-F238E27FC236}">
                <a16:creationId xmlns:a16="http://schemas.microsoft.com/office/drawing/2014/main" id="{5569B519-E98B-B3C0-48A4-EC7549C7CB94}"/>
              </a:ext>
            </a:extLst>
          </p:cNvPr>
          <p:cNvPicPr>
            <a:picLocks noChangeAspect="1"/>
          </p:cNvPicPr>
          <p:nvPr/>
        </p:nvPicPr>
        <p:blipFill>
          <a:blip r:embed="rId3"/>
          <a:stretch>
            <a:fillRect/>
          </a:stretch>
        </p:blipFill>
        <p:spPr>
          <a:xfrm>
            <a:off x="381110" y="2922415"/>
            <a:ext cx="3176579" cy="3910169"/>
          </a:xfrm>
          <a:prstGeom prst="rect">
            <a:avLst/>
          </a:prstGeom>
        </p:spPr>
      </p:pic>
    </p:spTree>
    <p:extLst>
      <p:ext uri="{BB962C8B-B14F-4D97-AF65-F5344CB8AC3E}">
        <p14:creationId xmlns:p14="http://schemas.microsoft.com/office/powerpoint/2010/main" val="737602217"/>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1E7C78B8-3C07-7CAF-0ED7-DD14EE9E02CE}"/>
              </a:ext>
            </a:extLst>
          </p:cNvPr>
          <p:cNvPicPr>
            <a:picLocks noChangeAspect="1"/>
          </p:cNvPicPr>
          <p:nvPr/>
        </p:nvPicPr>
        <p:blipFill>
          <a:blip r:embed="rId3"/>
          <a:stretch>
            <a:fillRect/>
          </a:stretch>
        </p:blipFill>
        <p:spPr>
          <a:xfrm>
            <a:off x="4952990" y="3650883"/>
            <a:ext cx="1943725" cy="3200406"/>
          </a:xfrm>
          <a:prstGeom prst="rect">
            <a:avLst/>
          </a:prstGeom>
        </p:spPr>
      </p:pic>
      <p:pic>
        <p:nvPicPr>
          <p:cNvPr id="6" name="Picture 5">
            <a:extLst>
              <a:ext uri="{FF2B5EF4-FFF2-40B4-BE49-F238E27FC236}">
                <a16:creationId xmlns:a16="http://schemas.microsoft.com/office/drawing/2014/main" id="{BEF676DE-5717-DE83-955A-14C7B9D2A215}"/>
              </a:ext>
            </a:extLst>
          </p:cNvPr>
          <p:cNvPicPr>
            <a:picLocks noChangeAspect="1"/>
          </p:cNvPicPr>
          <p:nvPr/>
        </p:nvPicPr>
        <p:blipFill rotWithShape="1">
          <a:blip r:embed="rId4"/>
          <a:srcRect r="1600"/>
          <a:stretch/>
        </p:blipFill>
        <p:spPr>
          <a:xfrm>
            <a:off x="0" y="487958"/>
            <a:ext cx="9144000" cy="3599533"/>
          </a:xfrm>
          <a:prstGeom prst="rect">
            <a:avLst/>
          </a:prstGeom>
        </p:spPr>
      </p:pic>
      <p:pic>
        <p:nvPicPr>
          <p:cNvPr id="4" name="Picture 3">
            <a:extLst>
              <a:ext uri="{FF2B5EF4-FFF2-40B4-BE49-F238E27FC236}">
                <a16:creationId xmlns:a16="http://schemas.microsoft.com/office/drawing/2014/main" id="{9A9555AE-A020-22F4-4D99-5863A967D1CA}"/>
              </a:ext>
            </a:extLst>
          </p:cNvPr>
          <p:cNvPicPr>
            <a:picLocks noChangeAspect="1"/>
          </p:cNvPicPr>
          <p:nvPr/>
        </p:nvPicPr>
        <p:blipFill>
          <a:blip r:embed="rId5"/>
          <a:stretch>
            <a:fillRect/>
          </a:stretch>
        </p:blipFill>
        <p:spPr>
          <a:xfrm>
            <a:off x="1705079" y="3797975"/>
            <a:ext cx="2485932" cy="3060025"/>
          </a:xfrm>
          <a:prstGeom prst="rect">
            <a:avLst/>
          </a:prstGeom>
        </p:spPr>
      </p:pic>
    </p:spTree>
    <p:extLst>
      <p:ext uri="{BB962C8B-B14F-4D97-AF65-F5344CB8AC3E}">
        <p14:creationId xmlns:p14="http://schemas.microsoft.com/office/powerpoint/2010/main" val="1568047937"/>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572000" cy="6337300"/>
          </a:xfrm>
        </p:spPr>
        <p:txBody>
          <a:bodyPr/>
          <a:lstStyle/>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2</a:t>
            </a:r>
            <a:r>
              <a:rPr lang="en-GB" altLang="en-US" sz="1800" b="1" i="1" baseline="30000" dirty="0">
                <a:solidFill>
                  <a:srgbClr val="FF0000"/>
                </a:solidFill>
                <a:effectLst>
                  <a:outerShdw blurRad="38100" dist="38100" dir="2700000" algn="tl">
                    <a:srgbClr val="C0C0C0"/>
                  </a:outerShdw>
                </a:effectLst>
              </a:rPr>
              <a:t>nd</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quadratus </a:t>
            </a:r>
            <a:r>
              <a:rPr lang="en-GB" altLang="en-US" sz="1800" b="1" dirty="0" err="1">
                <a:effectLst>
                  <a:outerShdw blurRad="38100" dist="38100" dir="2700000" algn="tl">
                    <a:srgbClr val="C0C0C0"/>
                  </a:outerShdw>
                </a:effectLst>
              </a:rPr>
              <a:t>plante</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a:t>
            </a:r>
            <a:r>
              <a:rPr lang="en-GB" altLang="en-US" sz="1800" b="1" dirty="0">
                <a:effectLst>
                  <a:outerShdw blurRad="38100" dist="38100" dir="2700000" algn="tl">
                    <a:srgbClr val="C0C0C0"/>
                  </a:outerShdw>
                </a:effectLst>
              </a:rPr>
              <a:t>m. </a:t>
            </a:r>
            <a:r>
              <a:rPr lang="en-GB" altLang="en-US" sz="1800" b="1" dirty="0" err="1">
                <a:effectLst>
                  <a:outerShdw blurRad="38100" dist="38100" dir="2700000" algn="tl">
                    <a:srgbClr val="C0C0C0"/>
                  </a:outerShdw>
                </a:effectLst>
              </a:rPr>
              <a:t>lumbricales</a:t>
            </a:r>
            <a:r>
              <a:rPr lang="en-GB" altLang="en-US" sz="1800" b="1" dirty="0">
                <a:effectLst>
                  <a:outerShdw blurRad="38100" dist="38100" dir="2700000" algn="tl">
                    <a:srgbClr val="C0C0C0"/>
                  </a:outerShdw>
                </a:effectLst>
              </a:rPr>
              <a:t> (I – IV)</a:t>
            </a:r>
            <a:endParaRPr lang="sr-Latn-CS"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endParaRPr lang="sr-Latn-CS" altLang="en-US" sz="1800" b="1" dirty="0">
              <a:solidFill>
                <a:srgbClr val="FF9900"/>
              </a:solidFill>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4DF3BAB5-6910-85F7-CED8-8A88EE3307BA}"/>
              </a:ext>
            </a:extLst>
          </p:cNvPr>
          <p:cNvPicPr>
            <a:picLocks noChangeAspect="1"/>
          </p:cNvPicPr>
          <p:nvPr/>
        </p:nvPicPr>
        <p:blipFill>
          <a:blip r:embed="rId2"/>
          <a:stretch>
            <a:fillRect/>
          </a:stretch>
        </p:blipFill>
        <p:spPr>
          <a:xfrm>
            <a:off x="5098230" y="559369"/>
            <a:ext cx="3359868" cy="6298631"/>
          </a:xfrm>
          <a:prstGeom prst="rect">
            <a:avLst/>
          </a:prstGeom>
        </p:spPr>
      </p:pic>
      <p:pic>
        <p:nvPicPr>
          <p:cNvPr id="9" name="Picture 8">
            <a:extLst>
              <a:ext uri="{FF2B5EF4-FFF2-40B4-BE49-F238E27FC236}">
                <a16:creationId xmlns:a16="http://schemas.microsoft.com/office/drawing/2014/main" id="{C78B84B9-BC30-F0DC-8688-0E54FB0AFE39}"/>
              </a:ext>
            </a:extLst>
          </p:cNvPr>
          <p:cNvPicPr>
            <a:picLocks noChangeAspect="1"/>
          </p:cNvPicPr>
          <p:nvPr/>
        </p:nvPicPr>
        <p:blipFill>
          <a:blip r:embed="rId3"/>
          <a:stretch>
            <a:fillRect/>
          </a:stretch>
        </p:blipFill>
        <p:spPr>
          <a:xfrm>
            <a:off x="381110" y="2531924"/>
            <a:ext cx="3371162" cy="4305742"/>
          </a:xfrm>
          <a:prstGeom prst="rect">
            <a:avLst/>
          </a:prstGeom>
        </p:spPr>
      </p:pic>
    </p:spTree>
    <p:extLst>
      <p:ext uri="{BB962C8B-B14F-4D97-AF65-F5344CB8AC3E}">
        <p14:creationId xmlns:p14="http://schemas.microsoft.com/office/powerpoint/2010/main" val="1793110554"/>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83BFB8-50EC-03B5-296D-77065CD24174}"/>
              </a:ext>
            </a:extLst>
          </p:cNvPr>
          <p:cNvPicPr>
            <a:picLocks noChangeAspect="1"/>
          </p:cNvPicPr>
          <p:nvPr/>
        </p:nvPicPr>
        <p:blipFill>
          <a:blip r:embed="rId2"/>
          <a:stretch>
            <a:fillRect/>
          </a:stretch>
        </p:blipFill>
        <p:spPr>
          <a:xfrm>
            <a:off x="18971" y="523600"/>
            <a:ext cx="9125029" cy="3650012"/>
          </a:xfrm>
          <a:prstGeom prst="rect">
            <a:avLst/>
          </a:prstGeom>
        </p:spPr>
      </p:pic>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362ED242-7352-00DA-F71B-C216880B894E}"/>
              </a:ext>
            </a:extLst>
          </p:cNvPr>
          <p:cNvPicPr>
            <a:picLocks noChangeAspect="1"/>
          </p:cNvPicPr>
          <p:nvPr/>
        </p:nvPicPr>
        <p:blipFill>
          <a:blip r:embed="rId3"/>
          <a:stretch>
            <a:fillRect/>
          </a:stretch>
        </p:blipFill>
        <p:spPr>
          <a:xfrm>
            <a:off x="6218330" y="3429000"/>
            <a:ext cx="1829125" cy="3428999"/>
          </a:xfrm>
          <a:prstGeom prst="rect">
            <a:avLst/>
          </a:prstGeom>
        </p:spPr>
      </p:pic>
      <p:pic>
        <p:nvPicPr>
          <p:cNvPr id="9" name="Picture 8">
            <a:extLst>
              <a:ext uri="{FF2B5EF4-FFF2-40B4-BE49-F238E27FC236}">
                <a16:creationId xmlns:a16="http://schemas.microsoft.com/office/drawing/2014/main" id="{D484F70B-F964-F4C4-BF4E-E45585211AC7}"/>
              </a:ext>
            </a:extLst>
          </p:cNvPr>
          <p:cNvPicPr>
            <a:picLocks noChangeAspect="1"/>
          </p:cNvPicPr>
          <p:nvPr/>
        </p:nvPicPr>
        <p:blipFill>
          <a:blip r:embed="rId4"/>
          <a:stretch>
            <a:fillRect/>
          </a:stretch>
        </p:blipFill>
        <p:spPr>
          <a:xfrm>
            <a:off x="2915503" y="3505198"/>
            <a:ext cx="2514534" cy="3211634"/>
          </a:xfrm>
          <a:prstGeom prst="rect">
            <a:avLst/>
          </a:prstGeom>
        </p:spPr>
      </p:pic>
    </p:spTree>
    <p:extLst>
      <p:ext uri="{BB962C8B-B14F-4D97-AF65-F5344CB8AC3E}">
        <p14:creationId xmlns:p14="http://schemas.microsoft.com/office/powerpoint/2010/main" val="1252049214"/>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572000" cy="6337300"/>
          </a:xfrm>
        </p:spPr>
        <p:txBody>
          <a:bodyPr/>
          <a:lstStyle/>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 3</a:t>
            </a:r>
            <a:r>
              <a:rPr lang="en-GB" altLang="en-US" sz="1800" b="1" i="1" baseline="30000" dirty="0">
                <a:solidFill>
                  <a:srgbClr val="FF0000"/>
                </a:solidFill>
                <a:effectLst>
                  <a:outerShdw blurRad="38100" dist="38100" dir="2700000" algn="tl">
                    <a:srgbClr val="C0C0C0"/>
                  </a:outerShdw>
                </a:effectLst>
              </a:rPr>
              <a:t>rd</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en-GB" altLang="en-US" sz="1800" b="1" dirty="0">
                <a:effectLst>
                  <a:outerShdw blurRad="38100" dist="38100" dir="2700000" algn="tl">
                    <a:srgbClr val="C0C0C0"/>
                  </a:outerShdw>
                </a:effectLst>
              </a:rPr>
              <a:t>adductor hallucis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flexor hallucis brevis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en-GB" altLang="en-US" sz="1800" b="1" dirty="0">
                <a:effectLst>
                  <a:outerShdw blurRad="38100" dist="38100" dir="2700000" algn="tl">
                    <a:srgbClr val="C0C0C0"/>
                  </a:outerShdw>
                </a:effectLst>
              </a:rPr>
              <a:t>flexor </a:t>
            </a:r>
            <a:r>
              <a:rPr lang="en-GB" altLang="en-US" sz="1800" b="1" dirty="0" err="1">
                <a:effectLst>
                  <a:outerShdw blurRad="38100" dist="38100" dir="2700000" algn="tl">
                    <a:srgbClr val="C0C0C0"/>
                  </a:outerShdw>
                </a:effectLst>
              </a:rPr>
              <a:t>digiti</a:t>
            </a:r>
            <a:r>
              <a:rPr lang="en-GB" altLang="en-US" sz="1800" b="1" dirty="0">
                <a:effectLst>
                  <a:outerShdw blurRad="38100" dist="38100" dir="2700000" algn="tl">
                    <a:srgbClr val="C0C0C0"/>
                  </a:outerShdw>
                </a:effectLst>
              </a:rPr>
              <a:t> </a:t>
            </a:r>
            <a:r>
              <a:rPr lang="en-GB" altLang="en-US" sz="1800" b="1" dirty="0" err="1">
                <a:effectLst>
                  <a:outerShdw blurRad="38100" dist="38100" dir="2700000" algn="tl">
                    <a:srgbClr val="C0C0C0"/>
                  </a:outerShdw>
                </a:effectLst>
              </a:rPr>
              <a:t>minimi</a:t>
            </a:r>
            <a:r>
              <a:rPr lang="en-GB" altLang="en-US" sz="1800" b="1" dirty="0">
                <a:effectLst>
                  <a:outerShdw blurRad="38100" dist="38100" dir="2700000" algn="tl">
                    <a:srgbClr val="C0C0C0"/>
                  </a:outerShdw>
                </a:effectLst>
              </a:rPr>
              <a:t> brevis</a:t>
            </a:r>
          </a:p>
          <a:p>
            <a:pPr eaLnBrk="1" hangingPunct="1">
              <a:buFontTx/>
              <a:buNone/>
              <a:defRPr/>
            </a:pPr>
            <a:r>
              <a:rPr lang="en-GB" altLang="en-US" sz="1800" b="1" dirty="0">
                <a:effectLst>
                  <a:outerShdw blurRad="38100" dist="38100" dir="2700000" algn="tl">
                    <a:srgbClr val="C0C0C0"/>
                  </a:outerShdw>
                </a:effectLst>
              </a:rPr>
              <a:t>    </a:t>
            </a:r>
            <a:endParaRPr lang="sr-Latn-CS" altLang="en-US" sz="1800" b="1" dirty="0">
              <a:solidFill>
                <a:srgbClr val="FF9900"/>
              </a:solidFill>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9E6B6A5F-01B5-D3E4-E5B6-628530C31435}"/>
              </a:ext>
            </a:extLst>
          </p:cNvPr>
          <p:cNvPicPr>
            <a:picLocks noChangeAspect="1"/>
          </p:cNvPicPr>
          <p:nvPr/>
        </p:nvPicPr>
        <p:blipFill>
          <a:blip r:embed="rId2"/>
          <a:stretch>
            <a:fillRect/>
          </a:stretch>
        </p:blipFill>
        <p:spPr>
          <a:xfrm>
            <a:off x="4955350" y="503238"/>
            <a:ext cx="4036288" cy="6276478"/>
          </a:xfrm>
          <a:prstGeom prst="rect">
            <a:avLst/>
          </a:prstGeom>
        </p:spPr>
      </p:pic>
      <p:pic>
        <p:nvPicPr>
          <p:cNvPr id="5" name="Picture 4">
            <a:extLst>
              <a:ext uri="{FF2B5EF4-FFF2-40B4-BE49-F238E27FC236}">
                <a16:creationId xmlns:a16="http://schemas.microsoft.com/office/drawing/2014/main" id="{6A7D1E7E-2DE1-70AD-43A3-795CDED97DB6}"/>
              </a:ext>
            </a:extLst>
          </p:cNvPr>
          <p:cNvPicPr>
            <a:picLocks noChangeAspect="1"/>
          </p:cNvPicPr>
          <p:nvPr/>
        </p:nvPicPr>
        <p:blipFill>
          <a:blip r:embed="rId3"/>
          <a:stretch>
            <a:fillRect/>
          </a:stretch>
        </p:blipFill>
        <p:spPr>
          <a:xfrm>
            <a:off x="415106" y="2670274"/>
            <a:ext cx="3741787" cy="4205188"/>
          </a:xfrm>
          <a:prstGeom prst="rect">
            <a:avLst/>
          </a:prstGeom>
        </p:spPr>
      </p:pic>
    </p:spTree>
    <p:extLst>
      <p:ext uri="{BB962C8B-B14F-4D97-AF65-F5344CB8AC3E}">
        <p14:creationId xmlns:p14="http://schemas.microsoft.com/office/powerpoint/2010/main" val="1766763063"/>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BEA61CB9-799E-64EC-01B6-46C90757414F}"/>
              </a:ext>
            </a:extLst>
          </p:cNvPr>
          <p:cNvPicPr>
            <a:picLocks noChangeAspect="1"/>
          </p:cNvPicPr>
          <p:nvPr/>
        </p:nvPicPr>
        <p:blipFill rotWithShape="1">
          <a:blip r:embed="rId2"/>
          <a:srcRect b="7051"/>
          <a:stretch/>
        </p:blipFill>
        <p:spPr>
          <a:xfrm>
            <a:off x="152516" y="396565"/>
            <a:ext cx="8838968" cy="3718217"/>
          </a:xfrm>
          <a:prstGeom prst="rect">
            <a:avLst/>
          </a:prstGeom>
        </p:spPr>
      </p:pic>
      <p:pic>
        <p:nvPicPr>
          <p:cNvPr id="6" name="Picture 5">
            <a:extLst>
              <a:ext uri="{FF2B5EF4-FFF2-40B4-BE49-F238E27FC236}">
                <a16:creationId xmlns:a16="http://schemas.microsoft.com/office/drawing/2014/main" id="{B14340D1-9C24-A388-2310-F595EBE30833}"/>
              </a:ext>
            </a:extLst>
          </p:cNvPr>
          <p:cNvPicPr>
            <a:picLocks noChangeAspect="1"/>
          </p:cNvPicPr>
          <p:nvPr/>
        </p:nvPicPr>
        <p:blipFill>
          <a:blip r:embed="rId3"/>
          <a:stretch>
            <a:fillRect/>
          </a:stretch>
        </p:blipFill>
        <p:spPr>
          <a:xfrm>
            <a:off x="5029188" y="3962386"/>
            <a:ext cx="1752554" cy="2725243"/>
          </a:xfrm>
          <a:prstGeom prst="rect">
            <a:avLst/>
          </a:prstGeom>
        </p:spPr>
      </p:pic>
      <p:pic>
        <p:nvPicPr>
          <p:cNvPr id="8" name="Picture 7">
            <a:extLst>
              <a:ext uri="{FF2B5EF4-FFF2-40B4-BE49-F238E27FC236}">
                <a16:creationId xmlns:a16="http://schemas.microsoft.com/office/drawing/2014/main" id="{422B1482-4A40-5B22-AA31-37EEADDDE931}"/>
              </a:ext>
            </a:extLst>
          </p:cNvPr>
          <p:cNvPicPr>
            <a:picLocks noChangeAspect="1"/>
          </p:cNvPicPr>
          <p:nvPr/>
        </p:nvPicPr>
        <p:blipFill>
          <a:blip r:embed="rId4"/>
          <a:stretch>
            <a:fillRect/>
          </a:stretch>
        </p:blipFill>
        <p:spPr>
          <a:xfrm>
            <a:off x="2133664" y="4114044"/>
            <a:ext cx="2289982" cy="2573585"/>
          </a:xfrm>
          <a:prstGeom prst="rect">
            <a:avLst/>
          </a:prstGeom>
        </p:spPr>
      </p:pic>
    </p:spTree>
    <p:extLst>
      <p:ext uri="{BB962C8B-B14F-4D97-AF65-F5344CB8AC3E}">
        <p14:creationId xmlns:p14="http://schemas.microsoft.com/office/powerpoint/2010/main" val="551209686"/>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7119858"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PLANTAR MUSCLES OF THE FOOT</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0" y="520700"/>
            <a:ext cx="4572000" cy="6337300"/>
          </a:xfrm>
        </p:spPr>
        <p:txBody>
          <a:bodyPr/>
          <a:lstStyle/>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endParaRPr lang="en-GB" altLang="en-US" sz="1800" b="1" i="1" dirty="0">
              <a:solidFill>
                <a:srgbClr val="FF0000"/>
              </a:solidFill>
              <a:effectLst>
                <a:outerShdw blurRad="38100" dist="38100" dir="2700000" algn="tl">
                  <a:srgbClr val="C0C0C0"/>
                </a:outerShdw>
              </a:effectLst>
            </a:endParaRPr>
          </a:p>
          <a:p>
            <a:pPr eaLnBrk="1" hangingPunct="1">
              <a:buFontTx/>
              <a:buNone/>
              <a:defRPr/>
            </a:pPr>
            <a:r>
              <a:rPr lang="en-GB" altLang="en-US" sz="1800" b="1" i="1" dirty="0">
                <a:solidFill>
                  <a:srgbClr val="FF0000"/>
                </a:solidFill>
                <a:effectLst>
                  <a:outerShdw blurRad="38100" dist="38100" dir="2700000" algn="tl">
                    <a:srgbClr val="C0C0C0"/>
                  </a:outerShdw>
                </a:effectLst>
              </a:rPr>
              <a:t>  4</a:t>
            </a:r>
            <a:r>
              <a:rPr lang="en-GB" altLang="en-US" sz="1800" b="1" i="1" baseline="30000" dirty="0">
                <a:solidFill>
                  <a:srgbClr val="FF0000"/>
                </a:solidFill>
                <a:effectLst>
                  <a:outerShdw blurRad="38100" dist="38100" dir="2700000" algn="tl">
                    <a:srgbClr val="C0C0C0"/>
                  </a:outerShdw>
                </a:effectLst>
              </a:rPr>
              <a:t>th</a:t>
            </a:r>
            <a:r>
              <a:rPr lang="en-GB" altLang="en-US" sz="1800" b="1" i="1" dirty="0">
                <a:solidFill>
                  <a:srgbClr val="FF0000"/>
                </a:solidFill>
                <a:effectLst>
                  <a:outerShdw blurRad="38100" dist="38100" dir="2700000" algn="tl">
                    <a:srgbClr val="C0C0C0"/>
                  </a:outerShdw>
                </a:effectLst>
              </a:rPr>
              <a:t> layer:</a:t>
            </a:r>
            <a:endParaRPr lang="sr-Latn-CS" altLang="en-US" sz="1800" b="1" i="1" dirty="0">
              <a:solidFill>
                <a:srgbClr val="FF0000"/>
              </a:solidFill>
              <a:effectLst>
                <a:outerShdw blurRad="38100" dist="38100" dir="2700000" algn="tl">
                  <a:srgbClr val="C0C0C0"/>
                </a:outerShdw>
              </a:effectLst>
            </a:endParaRPr>
          </a:p>
          <a:p>
            <a:pPr eaLnBrk="1" hangingPunct="1">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a:t>
            </a:r>
            <a:r>
              <a:rPr lang="en-GB" altLang="en-US" sz="1800" b="1" dirty="0">
                <a:effectLst>
                  <a:outerShdw blurRad="38100" dist="38100" dir="2700000" algn="tl">
                    <a:srgbClr val="C0C0C0"/>
                  </a:outerShdw>
                </a:effectLst>
              </a:rPr>
              <a:t>m. interossei plantares (I – III)</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a:t>
            </a:r>
            <a:r>
              <a:rPr lang="en-GB" altLang="en-US" sz="1800" b="1" dirty="0">
                <a:effectLst>
                  <a:outerShdw blurRad="38100" dist="38100" dir="2700000" algn="tl">
                    <a:srgbClr val="C0C0C0"/>
                  </a:outerShdw>
                </a:effectLst>
              </a:rPr>
              <a:t>mm. </a:t>
            </a:r>
            <a:r>
              <a:rPr lang="sr-Latn-CS" altLang="en-US" sz="1800" b="1" dirty="0">
                <a:effectLst>
                  <a:outerShdw blurRad="38100" dist="38100" dir="2700000" algn="tl">
                    <a:srgbClr val="C0C0C0"/>
                  </a:outerShdw>
                </a:effectLst>
              </a:rPr>
              <a:t>m</a:t>
            </a:r>
            <a:r>
              <a:rPr lang="en-GB" altLang="en-US" sz="1800" b="1" dirty="0">
                <a:effectLst>
                  <a:outerShdw blurRad="38100" dist="38100" dir="2700000" algn="tl">
                    <a:srgbClr val="C0C0C0"/>
                  </a:outerShdw>
                </a:effectLst>
              </a:rPr>
              <a:t>m. interossei dorsalis (I – IV)</a:t>
            </a:r>
            <a:endParaRPr lang="sr-Latn-CS"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endParaRPr lang="sr-Latn-CS" altLang="en-US" sz="1800" b="1" dirty="0">
              <a:solidFill>
                <a:srgbClr val="FF9900"/>
              </a:solidFill>
              <a:effectLst>
                <a:outerShdw blurRad="38100" dist="38100" dir="2700000" algn="tl">
                  <a:srgbClr val="C0C0C0"/>
                </a:outerShdw>
              </a:effectLst>
            </a:endParaRPr>
          </a:p>
          <a:p>
            <a:pPr eaLnBrk="1" hangingPunct="1">
              <a:buFontTx/>
              <a:buNone/>
              <a:defRPr/>
            </a:pPr>
            <a:endParaRPr lang="en-GB" altLang="en-US" sz="1800" b="1" dirty="0">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E82C6332-D609-286D-60A2-D9C0414E50CD}"/>
              </a:ext>
            </a:extLst>
          </p:cNvPr>
          <p:cNvPicPr>
            <a:picLocks noChangeAspect="1"/>
          </p:cNvPicPr>
          <p:nvPr/>
        </p:nvPicPr>
        <p:blipFill>
          <a:blip r:embed="rId2"/>
          <a:stretch>
            <a:fillRect/>
          </a:stretch>
        </p:blipFill>
        <p:spPr>
          <a:xfrm>
            <a:off x="5098230" y="559369"/>
            <a:ext cx="3359868" cy="6298631"/>
          </a:xfrm>
          <a:prstGeom prst="rect">
            <a:avLst/>
          </a:prstGeom>
        </p:spPr>
      </p:pic>
      <p:pic>
        <p:nvPicPr>
          <p:cNvPr id="5" name="Picture 4">
            <a:extLst>
              <a:ext uri="{FF2B5EF4-FFF2-40B4-BE49-F238E27FC236}">
                <a16:creationId xmlns:a16="http://schemas.microsoft.com/office/drawing/2014/main" id="{199E0836-B114-C56E-F8C2-757028FCF2E1}"/>
              </a:ext>
            </a:extLst>
          </p:cNvPr>
          <p:cNvPicPr>
            <a:picLocks noChangeAspect="1"/>
          </p:cNvPicPr>
          <p:nvPr/>
        </p:nvPicPr>
        <p:blipFill>
          <a:blip r:embed="rId3"/>
          <a:stretch>
            <a:fillRect/>
          </a:stretch>
        </p:blipFill>
        <p:spPr>
          <a:xfrm>
            <a:off x="388263" y="2743218"/>
            <a:ext cx="4214225" cy="3734124"/>
          </a:xfrm>
          <a:prstGeom prst="rect">
            <a:avLst/>
          </a:prstGeom>
        </p:spPr>
      </p:pic>
    </p:spTree>
    <p:extLst>
      <p:ext uri="{BB962C8B-B14F-4D97-AF65-F5344CB8AC3E}">
        <p14:creationId xmlns:p14="http://schemas.microsoft.com/office/powerpoint/2010/main" val="2226161526"/>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3169</TotalTime>
  <Pages>0</Pages>
  <Words>8173</Words>
  <Characters>0</Characters>
  <Application>Microsoft Office PowerPoint</Application>
  <DocSecurity>0</DocSecurity>
  <PresentationFormat>On-screen Show (4:3)</PresentationFormat>
  <Lines>0</Lines>
  <Paragraphs>925</Paragraphs>
  <Slides>112</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112</vt:i4>
      </vt:variant>
    </vt:vector>
  </HeadingPairs>
  <TitlesOfParts>
    <vt:vector size="117" baseType="lpstr">
      <vt:lpstr>Arial</vt:lpstr>
      <vt:lpstr>Book Antiqua</vt:lpstr>
      <vt:lpstr>Comic Sans MS</vt:lpstr>
      <vt:lpstr>Tahoma</vt:lpstr>
      <vt:lpstr>Default Design</vt:lpstr>
      <vt:lpstr>PowerPoint Presentation</vt:lpstr>
      <vt:lpstr>PowerPoint Presentation</vt:lpstr>
      <vt:lpstr>GLUTEAL REGION:  BUTTOCKS AND HIP REGION</vt:lpstr>
      <vt:lpstr>GLUTEAL REGION:  BUTTOCKS AND HIP REGION</vt:lpstr>
      <vt:lpstr>GLUTEAL LIGAMENTS</vt:lpstr>
      <vt:lpstr>MUSCLES OF GLUTEAL REGION</vt:lpstr>
      <vt:lpstr>PowerPoint Presentation</vt:lpstr>
      <vt:lpstr>MUSCLES OF GLUTEAL REGION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MUSCLES OF GLUTEAL REGION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COMPARTMENTS OF THIGH</vt:lpstr>
      <vt:lpstr>MUSCLES OF THIGH</vt:lpstr>
      <vt:lpstr>ANTERIOR THIGH MUSCLES</vt:lpstr>
      <vt:lpstr>ANTERIOR THIGH MUSCLES</vt:lpstr>
      <vt:lpstr>M. ILIOPSOAS</vt:lpstr>
      <vt:lpstr>M. ILIOPSOAS</vt:lpstr>
      <vt:lpstr>M. PECTINEUS</vt:lpstr>
      <vt:lpstr>M. SARTORIUS</vt:lpstr>
      <vt:lpstr>M. QUADRICEPS FEMORIS</vt:lpstr>
      <vt:lpstr>M. QUADRICEPS FEMORIS</vt:lpstr>
      <vt:lpstr>M. QUADRICEPS FEMORIS</vt:lpstr>
      <vt:lpstr>M. QUADRICEPS FEMORIS</vt:lpstr>
      <vt:lpstr>M. QUADRICEPS FEMORIS</vt:lpstr>
      <vt:lpstr>MEDIAL THIGH MUSCLES</vt:lpstr>
      <vt:lpstr>MEDIAL THIGH MUSCLES</vt:lpstr>
      <vt:lpstr>M. ADDUCTOR LONGUS</vt:lpstr>
      <vt:lpstr>M. ADDUCTOR BREVIS</vt:lpstr>
      <vt:lpstr>M. ADDUCTOR MAGNUS</vt:lpstr>
      <vt:lpstr>HIATUS ADDUCTORIUS (ADDUCTOR HIATUS)</vt:lpstr>
      <vt:lpstr>ACTIONS OF ADDUCTOR MUSCLES GROUP</vt:lpstr>
      <vt:lpstr>ACTIONS OF ADDUCTOR MUSCLES GROUP</vt:lpstr>
      <vt:lpstr>M. GRACILIS</vt:lpstr>
      <vt:lpstr>M. OBTURATOR EXTERNUS</vt:lpstr>
      <vt:lpstr>POSTERIOR THIGH MUSCLES (HAMSTRINGS)</vt:lpstr>
      <vt:lpstr>POSTERIOR THIGH MUSCLES (HAMSTRINGS)</vt:lpstr>
      <vt:lpstr>M. SEMITENDINOSUS</vt:lpstr>
      <vt:lpstr>M. SEMIMEMBRANOSUS</vt:lpstr>
      <vt:lpstr>M. BICEPS FEMORIS</vt:lpstr>
      <vt:lpstr>M. BICEPS FEMORIS</vt:lpstr>
      <vt:lpstr>PowerPoint Presentation</vt:lpstr>
      <vt:lpstr>PowerPoint Presentation</vt:lpstr>
      <vt:lpstr>COMPARTMENTS OF LEG</vt:lpstr>
      <vt:lpstr>PowerPoint Presentation</vt:lpstr>
      <vt:lpstr>COMPARTMENTS OF LEG</vt:lpstr>
      <vt:lpstr>MUSCLES OF LEG</vt:lpstr>
      <vt:lpstr>MUSCLES OF ANTERIOR COMPARTMENT</vt:lpstr>
      <vt:lpstr>MUSCLES OF ANTERIOR COMPARTMENT</vt:lpstr>
      <vt:lpstr>M. TIBIALIS ANTERIOR</vt:lpstr>
      <vt:lpstr>M. EXTENSOR DIGITORUM LONGUS</vt:lpstr>
      <vt:lpstr>M. EXTENSOR HALLUCIS LONGUS</vt:lpstr>
      <vt:lpstr>M. FIBULARIS TERTIUS</vt:lpstr>
      <vt:lpstr>MUSCLES OF LATERAL COMPARTMENT</vt:lpstr>
      <vt:lpstr>MUSCLES OF LATERAL COMPARTMENT</vt:lpstr>
      <vt:lpstr>M. FIBULARIS LONGUS and BRAVIS</vt:lpstr>
      <vt:lpstr>M. FIBULARIS LONGUS and BRAVIS</vt:lpstr>
      <vt:lpstr>M. FIBULARIS LONGUS and BRAVIS</vt:lpstr>
      <vt:lpstr>MUSCLES OF POSTERIOR COMPARTMENT</vt:lpstr>
      <vt:lpstr>MUSCLES OF POSTERIOR COMPARTMENT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MUSCLES OF FOOT</vt:lpstr>
      <vt:lpstr>DORSAL MUSCLES OF THE FOOT</vt:lpstr>
      <vt:lpstr>PLANTAR MUSCLES OF THE FOOT</vt:lpstr>
      <vt:lpstr>PLANTAR MUSCLES OF THE FOOT</vt:lpstr>
      <vt:lpstr>PLANTAR MUSCLES OF THE FOOT</vt:lpstr>
      <vt:lpstr>PLANTAR MUSCLES OF THE FOOT</vt:lpstr>
      <vt:lpstr>PLANTAR MUSCLES OF THE FOOT</vt:lpstr>
      <vt:lpstr>PLANTAR MUSCLES OF THE FOOT</vt:lpstr>
      <vt:lpstr>PLANTAR MUSCLES OF THE FOOT</vt:lpstr>
      <vt:lpstr>PLANTAR MUSCLES OF THE FOOT</vt:lpstr>
      <vt:lpstr>PowerPoint Presentation</vt:lpstr>
      <vt:lpstr>PowerPoint Presentation</vt:lpstr>
      <vt:lpstr>PowerPoint Presentation</vt:lpstr>
      <vt:lpstr>PowerPoint Presentation</vt:lpstr>
      <vt:lpstr>PowerPoint Presentation</vt:lpstr>
      <vt:lpstr>PowerPoint Presentation</vt:lpstr>
      <vt:lpstr>FEMORAL TRIANGLE</vt:lpstr>
      <vt:lpstr>PowerPoint Presentation</vt:lpstr>
      <vt:lpstr>Medial region of lacuna vasculorum→ Anulus femoralis                              (Femoral ring)</vt:lpstr>
      <vt:lpstr>PowerPoint Presentation</vt:lpstr>
      <vt:lpstr>PowerPoint Presentation</vt:lpstr>
      <vt:lpstr>PowerPoint Presentation</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Dejan</dc:creator>
  <cp:lastModifiedBy>ivanaanatom ivanaanatom</cp:lastModifiedBy>
  <cp:revision>112</cp:revision>
  <dcterms:created xsi:type="dcterms:W3CDTF">2009-10-31T20:21:40Z</dcterms:created>
  <dcterms:modified xsi:type="dcterms:W3CDTF">2024-09-15T09:14:38Z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